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emf" ContentType="image/x-e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3" r:id="rId3"/>
    <p:sldId id="294" r:id="rId4"/>
    <p:sldId id="285" r:id="rId5"/>
    <p:sldId id="279" r:id="rId6"/>
    <p:sldId id="280" r:id="rId7"/>
    <p:sldId id="295" r:id="rId8"/>
    <p:sldId id="296" r:id="rId9"/>
    <p:sldId id="269" r:id="rId10"/>
    <p:sldId id="289" r:id="rId11"/>
    <p:sldId id="268" r:id="rId12"/>
    <p:sldId id="297" r:id="rId13"/>
    <p:sldId id="287" r:id="rId14"/>
    <p:sldId id="298" r:id="rId1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FFEB"/>
    <a:srgbClr val="F8F7BE"/>
    <a:srgbClr val="336600"/>
    <a:srgbClr val="008000"/>
    <a:srgbClr val="FEDAFB"/>
    <a:srgbClr val="D2FC94"/>
    <a:srgbClr val="FED6FB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8"/>
    <p:restoredTop sz="94698"/>
  </p:normalViewPr>
  <p:slideViewPr>
    <p:cSldViewPr showGuides="1">
      <p:cViewPr varScale="1">
        <p:scale>
          <a:sx n="81" d="100"/>
          <a:sy n="81" d="100"/>
        </p:scale>
        <p:origin x="106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5" Type="http://schemas.openxmlformats.org/officeDocument/2006/relationships/image" Target="../media/image10.wmf"/><Relationship Id="rId4" Type="http://schemas.openxmlformats.org/officeDocument/2006/relationships/image" Target="../media/image9.wmf"/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5" Type="http://schemas.openxmlformats.org/officeDocument/2006/relationships/image" Target="../media/image17.emf"/><Relationship Id="rId4" Type="http://schemas.openxmlformats.org/officeDocument/2006/relationships/image" Target="../media/image16.emf"/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/>
          <p:nvPr/>
        </p:nvGrpSpPr>
        <p:grpSpPr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056" name="Group 3"/>
            <p:cNvGrpSpPr/>
            <p:nvPr/>
          </p:nvGrpSpPr>
          <p:grpSpPr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063" name="Rectangle 4"/>
              <p:cNvSpPr/>
              <p:nvPr/>
            </p:nvSpPr>
            <p:spPr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Tahoma" panose="020B0604030504040204" pitchFamily="34" charset="0"/>
                </a:endParaRPr>
              </a:p>
            </p:txBody>
          </p:sp>
          <p:sp>
            <p:nvSpPr>
              <p:cNvPr id="2064" name="Rectangle 5"/>
              <p:cNvSpPr/>
              <p:nvPr/>
            </p:nvSpPr>
            <p:spPr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Tahoma" panose="020B0604030504040204" pitchFamily="34" charset="0"/>
                </a:endParaRPr>
              </a:p>
            </p:txBody>
          </p:sp>
        </p:grpSp>
        <p:grpSp>
          <p:nvGrpSpPr>
            <p:cNvPr id="2057" name="Group 6"/>
            <p:cNvGrpSpPr/>
            <p:nvPr/>
          </p:nvGrpSpPr>
          <p:grpSpPr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061" name="Rectangle 7"/>
              <p:cNvSpPr/>
              <p:nvPr/>
            </p:nvSpPr>
            <p:spPr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Tahoma" panose="020B0604030504040204" pitchFamily="34" charset="0"/>
                </a:endParaRPr>
              </a:p>
            </p:txBody>
          </p:sp>
          <p:sp>
            <p:nvSpPr>
              <p:cNvPr id="2062" name="Rectangle 8"/>
              <p:cNvSpPr/>
              <p:nvPr/>
            </p:nvSpPr>
            <p:spPr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Tahoma" panose="020B0604030504040204" pitchFamily="34" charset="0"/>
                </a:endParaRPr>
              </a:p>
            </p:txBody>
          </p:sp>
        </p:grpSp>
        <p:sp>
          <p:nvSpPr>
            <p:cNvPr id="2058" name="Rectangle 9"/>
            <p:cNvSpPr/>
            <p:nvPr/>
          </p:nvSpPr>
          <p:spPr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ahoma" panose="020B0604030504040204" pitchFamily="34" charset="0"/>
              </a:endParaRPr>
            </a:p>
          </p:txBody>
        </p:sp>
        <p:sp>
          <p:nvSpPr>
            <p:cNvPr id="2059" name="Rectangle 10"/>
            <p:cNvSpPr/>
            <p:nvPr/>
          </p:nvSpPr>
          <p:spPr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ahoma" panose="020B0604030504040204" pitchFamily="34" charset="0"/>
              </a:endParaRPr>
            </a:p>
          </p:txBody>
        </p:sp>
        <p:sp>
          <p:nvSpPr>
            <p:cNvPr id="2060" name="Rectangle 11"/>
            <p:cNvSpPr/>
            <p:nvPr/>
          </p:nvSpPr>
          <p:spPr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ahoma" panose="020B0604030504040204" pitchFamily="34" charset="0"/>
              </a:endParaRPr>
            </a:p>
          </p:txBody>
        </p:sp>
      </p:grpSp>
      <p:sp>
        <p:nvSpPr>
          <p:cNvPr id="143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143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24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2484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8231D04-E3E7-42E5-A9AE-389B02B2ABB5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5F4AE3-73EF-491B-89B9-2FE230BE9360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5F4AE3-73EF-491B-89B9-2FE230BE9360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5F4AE3-73EF-491B-89B9-2FE230BE9360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5F4AE3-73EF-491B-89B9-2FE230BE9360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5F4AE3-73EF-491B-89B9-2FE230BE9360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5F4AE3-73EF-491B-89B9-2FE230BE9360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5F4AE3-73EF-491B-89B9-2FE230BE9360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5F4AE3-73EF-491B-89B9-2FE230BE9360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5F4AE3-73EF-491B-89B9-2FE230BE9360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None/>
              <a:defRPr/>
            </a:pPr>
            <a:endParaRPr kumimoji="1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5F4AE3-73EF-491B-89B9-2FE230BE9360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/>
          <p:nvPr/>
        </p:nvSpPr>
        <p:spPr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 wrap="none" anchor="ctr"/>
          <a:p>
            <a:pPr lvl="0" algn="ctr" eaLnBrk="1" hangingPunct="1"/>
            <a:endParaRPr lang="zh-CN" altLang="zh-CN" dirty="0">
              <a:latin typeface="Tahoma" panose="020B0604030504040204" pitchFamily="34" charset="0"/>
            </a:endParaRPr>
          </a:p>
        </p:txBody>
      </p:sp>
      <p:sp>
        <p:nvSpPr>
          <p:cNvPr id="1027" name="Rectangle 3"/>
          <p:cNvSpPr/>
          <p:nvPr/>
        </p:nvSpPr>
        <p:spPr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pPr lvl="0" algn="ctr" eaLnBrk="1" hangingPunct="1"/>
            <a:endParaRPr lang="zh-CN" altLang="zh-CN" dirty="0">
              <a:latin typeface="Tahoma" panose="020B0604030504040204" pitchFamily="34" charset="0"/>
            </a:endParaRPr>
          </a:p>
        </p:txBody>
      </p:sp>
      <p:sp>
        <p:nvSpPr>
          <p:cNvPr id="1028" name="Rectangle 4"/>
          <p:cNvSpPr/>
          <p:nvPr/>
        </p:nvSpPr>
        <p:spPr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</a:ln>
        </p:spPr>
        <p:txBody>
          <a:bodyPr wrap="none" anchor="ctr"/>
          <a:p>
            <a:pPr lvl="0" algn="ctr" eaLnBrk="1" hangingPunct="1"/>
            <a:endParaRPr lang="zh-CN" altLang="zh-CN" dirty="0">
              <a:latin typeface="Tahoma" panose="020B0604030504040204" pitchFamily="34" charset="0"/>
            </a:endParaRPr>
          </a:p>
        </p:txBody>
      </p:sp>
      <p:sp>
        <p:nvSpPr>
          <p:cNvPr id="1029" name="Rectangle 5"/>
          <p:cNvSpPr/>
          <p:nvPr/>
        </p:nvSpPr>
        <p:spPr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pPr lvl="0" algn="ctr" eaLnBrk="1" hangingPunct="1"/>
            <a:endParaRPr lang="zh-CN" altLang="zh-CN" dirty="0">
              <a:latin typeface="Tahoma" panose="020B0604030504040204" pitchFamily="34" charset="0"/>
            </a:endParaRPr>
          </a:p>
        </p:txBody>
      </p:sp>
      <p:sp>
        <p:nvSpPr>
          <p:cNvPr id="1030" name="Rectangle 6"/>
          <p:cNvSpPr/>
          <p:nvPr/>
        </p:nvSpPr>
        <p:spPr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  <a:tileRect/>
          </a:gradFill>
          <a:ln w="9525">
            <a:noFill/>
          </a:ln>
        </p:spPr>
        <p:txBody>
          <a:bodyPr wrap="none" anchor="ctr"/>
          <a:p>
            <a:pPr lvl="0" algn="ctr" eaLnBrk="1" hangingPunct="1"/>
            <a:endParaRPr lang="zh-CN" altLang="zh-CN" dirty="0">
              <a:latin typeface="Tahoma" panose="020B0604030504040204" pitchFamily="34" charset="0"/>
            </a:endParaRPr>
          </a:p>
        </p:txBody>
      </p:sp>
      <p:sp>
        <p:nvSpPr>
          <p:cNvPr id="1031" name="Rectangle 7"/>
          <p:cNvSpPr/>
          <p:nvPr/>
        </p:nvSpPr>
        <p:spPr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wrap="none" anchor="ctr"/>
          <a:p>
            <a:pPr lvl="0" algn="ctr" eaLnBrk="1" hangingPunct="1"/>
            <a:endParaRPr lang="zh-CN" altLang="zh-CN" dirty="0">
              <a:latin typeface="Tahoma" panose="020B0604030504040204" pitchFamily="34" charset="0"/>
            </a:endParaRPr>
          </a:p>
        </p:txBody>
      </p:sp>
      <p:sp>
        <p:nvSpPr>
          <p:cNvPr id="1032" name="Rectangle 8"/>
          <p:cNvSpPr/>
          <p:nvPr/>
        </p:nvSpPr>
        <p:spPr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pPr lvl="0" algn="ctr" eaLnBrk="1" hangingPunct="1"/>
            <a:endParaRPr lang="zh-CN" altLang="zh-CN" dirty="0">
              <a:latin typeface="Tahoma" panose="020B0604030504040204" pitchFamily="34" charset="0"/>
            </a:endParaRPr>
          </a:p>
        </p:txBody>
      </p:sp>
      <p:sp>
        <p:nvSpPr>
          <p:cNvPr id="1033" name="Rectangle 9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34" name="Rectangle 10"/>
          <p:cNvSpPr>
            <a:spLocks noGrp="1"/>
          </p:cNvSpPr>
          <p:nvPr>
            <p:ph type="body" idx="1"/>
          </p:nvPr>
        </p:nvSpPr>
        <p:spPr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kumimoji="0"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3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ctr">
              <a:defRPr kumimoji="0"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3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0"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5F4AE3-73EF-491B-89B9-2FE230BE9360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.v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1.w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5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0.GIF"/><Relationship Id="rId3" Type="http://schemas.openxmlformats.org/officeDocument/2006/relationships/image" Target="../media/image19.GIF"/><Relationship Id="rId2" Type="http://schemas.openxmlformats.org/officeDocument/2006/relationships/image" Target="../media/image18.wmf"/><Relationship Id="rId1" Type="http://schemas.openxmlformats.org/officeDocument/2006/relationships/oleObject" Target="../embeddings/oleObject16.bin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6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2.wmf"/><Relationship Id="rId3" Type="http://schemas.openxmlformats.org/officeDocument/2006/relationships/oleObject" Target="../embeddings/oleObject18.bin"/><Relationship Id="rId2" Type="http://schemas.openxmlformats.org/officeDocument/2006/relationships/image" Target="../media/image21.wmf"/><Relationship Id="rId1" Type="http://schemas.openxmlformats.org/officeDocument/2006/relationships/oleObject" Target="../embeddings/oleObject17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GIF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8.bin"/><Relationship Id="rId8" Type="http://schemas.openxmlformats.org/officeDocument/2006/relationships/image" Target="../media/image9.wmf"/><Relationship Id="rId7" Type="http://schemas.openxmlformats.org/officeDocument/2006/relationships/oleObject" Target="../embeddings/oleObject7.bin"/><Relationship Id="rId6" Type="http://schemas.openxmlformats.org/officeDocument/2006/relationships/image" Target="../media/image8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7.wmf"/><Relationship Id="rId3" Type="http://schemas.openxmlformats.org/officeDocument/2006/relationships/oleObject" Target="../embeddings/oleObject5.bin"/><Relationship Id="rId2" Type="http://schemas.openxmlformats.org/officeDocument/2006/relationships/image" Target="../media/image6.wmf"/><Relationship Id="rId12" Type="http://schemas.openxmlformats.org/officeDocument/2006/relationships/vmlDrawing" Target="../drawings/vmlDrawing2.vml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10.wmf"/><Relationship Id="rId1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3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2.wmf"/><Relationship Id="rId3" Type="http://schemas.openxmlformats.org/officeDocument/2006/relationships/oleObject" Target="../embeddings/oleObject10.bin"/><Relationship Id="rId2" Type="http://schemas.openxmlformats.org/officeDocument/2006/relationships/image" Target="../media/image11.wmf"/><Relationship Id="rId1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5.bin"/><Relationship Id="rId8" Type="http://schemas.openxmlformats.org/officeDocument/2006/relationships/image" Target="../media/image16.emf"/><Relationship Id="rId7" Type="http://schemas.openxmlformats.org/officeDocument/2006/relationships/oleObject" Target="../embeddings/oleObject14.bin"/><Relationship Id="rId6" Type="http://schemas.openxmlformats.org/officeDocument/2006/relationships/image" Target="../media/image15.e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4.emf"/><Relationship Id="rId3" Type="http://schemas.openxmlformats.org/officeDocument/2006/relationships/oleObject" Target="../embeddings/oleObject12.bin"/><Relationship Id="rId2" Type="http://schemas.openxmlformats.org/officeDocument/2006/relationships/image" Target="../media/image13.emf"/><Relationship Id="rId12" Type="http://schemas.openxmlformats.org/officeDocument/2006/relationships/vmlDrawing" Target="../drawings/vmlDrawing4.vml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17.emf"/><Relationship Id="rId1" Type="http://schemas.openxmlformats.org/officeDocument/2006/relationships/oleObject" Target="../embeddings/oleObject1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Text Box 2"/>
          <p:cNvSpPr txBox="1"/>
          <p:nvPr/>
        </p:nvSpPr>
        <p:spPr>
          <a:xfrm>
            <a:off x="755650" y="836613"/>
            <a:ext cx="6477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zh-CN" dirty="0">
              <a:latin typeface="Times New Roman" panose="02020603050405020304" pitchFamily="18" charset="0"/>
            </a:endParaRPr>
          </a:p>
        </p:txBody>
      </p:sp>
      <p:sp>
        <p:nvSpPr>
          <p:cNvPr id="3075" name="Text Box 20"/>
          <p:cNvSpPr txBox="1"/>
          <p:nvPr/>
        </p:nvSpPr>
        <p:spPr>
          <a:xfrm>
            <a:off x="323850" y="188913"/>
            <a:ext cx="2438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0000CC"/>
                </a:solidFill>
                <a:latin typeface="Arial" panose="020B0604020202020204" pitchFamily="34" charset="0"/>
              </a:rPr>
              <a:t>一、温故</a:t>
            </a:r>
            <a:endParaRPr lang="zh-CN" altLang="en-US" sz="4000" b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3076" name="Object 21"/>
          <p:cNvGraphicFramePr>
            <a:graphicFrameLocks noChangeAspect="1"/>
          </p:cNvGraphicFramePr>
          <p:nvPr/>
        </p:nvGraphicFramePr>
        <p:xfrm>
          <a:off x="900113" y="1268413"/>
          <a:ext cx="4267200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" r:id="rId1" imgW="901065" imgH="203200" progId="Equation.3">
                  <p:embed/>
                </p:oleObj>
              </mc:Choice>
              <mc:Fallback>
                <p:oleObj name="" r:id="rId1" imgW="901065" imgH="203200" progId="Equation.3">
                  <p:embed/>
                  <p:pic>
                    <p:nvPicPr>
                      <p:cNvPr id="0" name="图片 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900113" y="1268413"/>
                        <a:ext cx="4267200" cy="7778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22"/>
          <p:cNvGraphicFramePr>
            <a:graphicFrameLocks noChangeAspect="1"/>
          </p:cNvGraphicFramePr>
          <p:nvPr/>
        </p:nvGraphicFramePr>
        <p:xfrm>
          <a:off x="900113" y="2997200"/>
          <a:ext cx="389255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" name="" r:id="rId3" imgW="774065" imgH="228600" progId="Equation.3">
                  <p:embed/>
                </p:oleObj>
              </mc:Choice>
              <mc:Fallback>
                <p:oleObj name="" r:id="rId3" imgW="774065" imgH="228600" progId="Equation.3">
                  <p:embed/>
                  <p:pic>
                    <p:nvPicPr>
                      <p:cNvPr id="0" name="图片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00113" y="2997200"/>
                        <a:ext cx="3892550" cy="800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8" name="Object 23"/>
          <p:cNvGraphicFramePr>
            <a:graphicFrameLocks noChangeAspect="1"/>
          </p:cNvGraphicFramePr>
          <p:nvPr/>
        </p:nvGraphicFramePr>
        <p:xfrm>
          <a:off x="755650" y="4652963"/>
          <a:ext cx="44958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5" imgW="825500" imgH="228600" progId="Equation.3">
                  <p:embed/>
                </p:oleObj>
              </mc:Choice>
              <mc:Fallback>
                <p:oleObj name="" r:id="rId5" imgW="825500" imgH="228600" progId="Equation.3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55650" y="4652963"/>
                        <a:ext cx="4495800" cy="838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80" name="Text Box 24"/>
          <p:cNvSpPr txBox="1"/>
          <p:nvPr/>
        </p:nvSpPr>
        <p:spPr>
          <a:xfrm>
            <a:off x="4067175" y="2205038"/>
            <a:ext cx="28194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同底数幂的乘法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5081" name="Text Box 25"/>
          <p:cNvSpPr txBox="1"/>
          <p:nvPr/>
        </p:nvSpPr>
        <p:spPr>
          <a:xfrm>
            <a:off x="4140200" y="3789363"/>
            <a:ext cx="28194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幂的乘方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5082" name="Text Box 26"/>
          <p:cNvSpPr txBox="1"/>
          <p:nvPr/>
        </p:nvSpPr>
        <p:spPr>
          <a:xfrm>
            <a:off x="4211638" y="5516563"/>
            <a:ext cx="25146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积的乘方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80" grpId="0"/>
      <p:bldP spid="45081" grpId="0"/>
      <p:bldP spid="4508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8436" name="Text Box 4"/>
          <p:cNvSpPr txBox="1"/>
          <p:nvPr/>
        </p:nvSpPr>
        <p:spPr>
          <a:xfrm>
            <a:off x="755650" y="1916113"/>
            <a:ext cx="7848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b="1" dirty="0">
                <a:latin typeface="宋体" panose="02010600030101010101" pitchFamily="2" charset="-122"/>
              </a:rPr>
              <a:t>进行单项式乘以单项式的运算时</a:t>
            </a:r>
            <a:endParaRPr lang="zh-CN" altLang="en-US" sz="3200" b="1" dirty="0">
              <a:latin typeface="Tahoma" panose="020B0604030504040204" pitchFamily="34" charset="0"/>
            </a:endParaRPr>
          </a:p>
        </p:txBody>
      </p:sp>
      <p:sp>
        <p:nvSpPr>
          <p:cNvPr id="18438" name="WordArt 6"/>
          <p:cNvSpPr>
            <a:spLocks noChangeArrowheads="1" noChangeShapeType="1" noTextEdit="1"/>
          </p:cNvSpPr>
          <p:nvPr/>
        </p:nvSpPr>
        <p:spPr bwMode="auto">
          <a:xfrm>
            <a:off x="2411412" y="333375"/>
            <a:ext cx="2905125" cy="115093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numCol="1" fromWordArt="1">
            <a:prstTxWarp prst="textCascadeUp">
              <a:avLst>
                <a:gd name="adj" fmla="val 64551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  <a:contourClr>
                <a:srgbClr val="FF0000"/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0" i="0" u="none" strike="noStrike" kern="10" cap="none" spc="0" normalizeH="0" baseline="0" noProof="0" smtClean="0">
                <a:ln w="9525">
                  <a:miter lim="800000"/>
                </a:ln>
                <a:solidFill>
                  <a:srgbClr val="FF0000">
                    <a:alpha val="59000"/>
                  </a:srgbClr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注意</a:t>
            </a:r>
            <a:r>
              <a:rPr kumimoji="1" lang="en-US" altLang="zh-CN" sz="3600" b="0" i="0" u="none" strike="noStrike" kern="10" cap="none" spc="0" normalizeH="0" baseline="0" noProof="0" smtClean="0">
                <a:ln w="9525">
                  <a:miter lim="800000"/>
                </a:ln>
                <a:solidFill>
                  <a:srgbClr val="FF0000">
                    <a:alpha val="59000"/>
                  </a:srgbClr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!</a:t>
            </a:r>
            <a:endParaRPr kumimoji="1" lang="zh-CN" altLang="en-US" sz="3600" b="0" i="0" u="none" strike="noStrike" kern="10" cap="none" spc="0" normalizeH="0" baseline="0" noProof="0" smtClean="0">
              <a:ln w="9525">
                <a:miter lim="800000"/>
              </a:ln>
              <a:solidFill>
                <a:srgbClr val="FF0000">
                  <a:alpha val="59000"/>
                </a:srgb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8439" name="Rectangle 7"/>
          <p:cNvSpPr/>
          <p:nvPr/>
        </p:nvSpPr>
        <p:spPr>
          <a:xfrm>
            <a:off x="1403350" y="2603500"/>
            <a:ext cx="589597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3200" b="1" dirty="0">
                <a:solidFill>
                  <a:srgbClr val="3333FF"/>
                </a:solidFill>
                <a:latin typeface="Tahoma" panose="020B0604030504040204" pitchFamily="34" charset="0"/>
              </a:rPr>
              <a:t>单项式乘以单项式的三个要点：</a:t>
            </a:r>
            <a:endParaRPr lang="zh-CN" altLang="en-US" sz="3200" b="1" dirty="0">
              <a:solidFill>
                <a:srgbClr val="3333FF"/>
              </a:solidFill>
              <a:latin typeface="Tahoma" panose="020B0604030504040204" pitchFamily="34" charset="0"/>
            </a:endParaRPr>
          </a:p>
        </p:txBody>
      </p:sp>
      <p:sp>
        <p:nvSpPr>
          <p:cNvPr id="18440" name="Rectangle 8"/>
          <p:cNvSpPr/>
          <p:nvPr/>
        </p:nvSpPr>
        <p:spPr>
          <a:xfrm>
            <a:off x="755650" y="3213100"/>
            <a:ext cx="2224088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3200" b="1" dirty="0">
                <a:solidFill>
                  <a:schemeClr val="hlink"/>
                </a:solidFill>
                <a:latin typeface="Tahoma" panose="020B0604030504040204" pitchFamily="34" charset="0"/>
              </a:rPr>
              <a:t>①</a:t>
            </a:r>
            <a:r>
              <a:rPr lang="zh-CN" altLang="en-US" sz="3200" b="1" dirty="0">
                <a:solidFill>
                  <a:srgbClr val="3333FF"/>
                </a:solidFill>
                <a:latin typeface="Tahoma" panose="020B0604030504040204" pitchFamily="34" charset="0"/>
              </a:rPr>
              <a:t>系数相乘</a:t>
            </a:r>
            <a:endParaRPr lang="zh-CN" altLang="en-US" sz="3200" b="1" dirty="0">
              <a:solidFill>
                <a:srgbClr val="3333FF"/>
              </a:solidFill>
              <a:latin typeface="Tahoma" panose="020B0604030504040204" pitchFamily="34" charset="0"/>
            </a:endParaRPr>
          </a:p>
        </p:txBody>
      </p:sp>
      <p:sp>
        <p:nvSpPr>
          <p:cNvPr id="18441" name="Rectangle 9"/>
          <p:cNvSpPr/>
          <p:nvPr/>
        </p:nvSpPr>
        <p:spPr>
          <a:xfrm>
            <a:off x="755650" y="3860800"/>
            <a:ext cx="3040063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3200" b="1" dirty="0">
                <a:solidFill>
                  <a:schemeClr val="hlink"/>
                </a:solidFill>
                <a:latin typeface="Tahoma" panose="020B0604030504040204" pitchFamily="34" charset="0"/>
              </a:rPr>
              <a:t>②</a:t>
            </a:r>
            <a:r>
              <a:rPr lang="zh-CN" altLang="en-US" sz="3200" b="1" dirty="0">
                <a:solidFill>
                  <a:srgbClr val="3333FF"/>
                </a:solidFill>
                <a:latin typeface="Tahoma" panose="020B0604030504040204" pitchFamily="34" charset="0"/>
              </a:rPr>
              <a:t>同底数幂相乘</a:t>
            </a:r>
            <a:endParaRPr lang="zh-CN" altLang="en-US" sz="3200" b="1" dirty="0">
              <a:solidFill>
                <a:srgbClr val="3333FF"/>
              </a:solidFill>
              <a:latin typeface="Tahoma" panose="020B0604030504040204" pitchFamily="34" charset="0"/>
            </a:endParaRPr>
          </a:p>
        </p:txBody>
      </p:sp>
      <p:sp>
        <p:nvSpPr>
          <p:cNvPr id="18442" name="Rectangle 10"/>
          <p:cNvSpPr/>
          <p:nvPr/>
        </p:nvSpPr>
        <p:spPr>
          <a:xfrm>
            <a:off x="765175" y="4508500"/>
            <a:ext cx="834390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3200" b="1" dirty="0">
                <a:solidFill>
                  <a:schemeClr val="hlink"/>
                </a:solidFill>
                <a:latin typeface="Tahoma" panose="020B0604030504040204" pitchFamily="34" charset="0"/>
              </a:rPr>
              <a:t>③</a:t>
            </a:r>
            <a:r>
              <a:rPr lang="zh-CN" altLang="en-US" sz="3200" b="1" dirty="0">
                <a:solidFill>
                  <a:srgbClr val="3333FF"/>
                </a:solidFill>
                <a:latin typeface="Tahoma" panose="020B0604030504040204" pitchFamily="34" charset="0"/>
              </a:rPr>
              <a:t>其余字母连同它的指数不变，作为积的因式</a:t>
            </a:r>
            <a:endParaRPr lang="zh-CN" altLang="en-US" sz="3200" b="1" dirty="0">
              <a:solidFill>
                <a:srgbClr val="3333FF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9" grpId="0"/>
      <p:bldP spid="18440" grpId="0"/>
      <p:bldP spid="18441" grpId="0"/>
      <p:bldP spid="184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1" imgW="114300" imgH="215900" progId="Equation.3">
                  <p:embed/>
                </p:oleObj>
              </mc:Choice>
              <mc:Fallback>
                <p:oleObj name="" r:id="rId1" imgW="114300" imgH="215900" progId="Equation.3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5" name="Text Box 3"/>
          <p:cNvSpPr txBox="1"/>
          <p:nvPr/>
        </p:nvSpPr>
        <p:spPr>
          <a:xfrm>
            <a:off x="685800" y="838200"/>
            <a:ext cx="5867400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回顾交流：</a:t>
            </a:r>
            <a:endParaRPr lang="zh-CN" altLang="en-US" sz="4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3316" name="Picture 4" descr="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400" y="1143000"/>
            <a:ext cx="1028700" cy="1028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157" name="Text Box 5"/>
          <p:cNvSpPr txBox="1"/>
          <p:nvPr/>
        </p:nvSpPr>
        <p:spPr>
          <a:xfrm>
            <a:off x="1295400" y="2286000"/>
            <a:ext cx="6324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本节课我们学习了那些内容？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58" name="Text Box 6"/>
          <p:cNvSpPr txBox="1"/>
          <p:nvPr/>
        </p:nvSpPr>
        <p:spPr>
          <a:xfrm>
            <a:off x="1371600" y="3429000"/>
            <a:ext cx="7315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单项式乘以单项式的依据是什么？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59" name="Text Box 7"/>
          <p:cNvSpPr txBox="1"/>
          <p:nvPr/>
        </p:nvSpPr>
        <p:spPr>
          <a:xfrm>
            <a:off x="1447800" y="4572000"/>
            <a:ext cx="73914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如何进行单项式与单项式乘法运算？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3320" name="Picture 8" descr="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2362200"/>
            <a:ext cx="1143000" cy="571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1" name="Picture 9" descr="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3505200"/>
            <a:ext cx="1143000" cy="571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2" name="Picture 10" descr="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4724400"/>
            <a:ext cx="1143000" cy="45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/>
      <p:bldP spid="49158" grpId="0"/>
      <p:bldP spid="491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900113" y="260350"/>
            <a:ext cx="7793037" cy="1143000"/>
          </a:xfrm>
        </p:spPr>
        <p:txBody>
          <a:bodyPr vert="horz" wrap="square" lIns="91440" tIns="45720" rIns="91440" bIns="45720" anchor="b"/>
          <a:p>
            <a:pPr eaLnBrk="1" hangingPunct="1"/>
            <a:r>
              <a:rPr lang="zh-CN" altLang="en-US" b="1" dirty="0">
                <a:solidFill>
                  <a:schemeClr val="tx1"/>
                </a:solidFill>
              </a:rPr>
              <a:t>当堂清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None/>
              <a:defRPr/>
            </a:pPr>
            <a:r>
              <a:rPr kumimoji="1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（</a:t>
            </a:r>
            <a:r>
              <a:rPr kumimoji="1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1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） </a:t>
            </a:r>
            <a:endParaRPr kumimoji="1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/>
            </a:pPr>
            <a:endParaRPr kumimoji="1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None/>
              <a:defRPr/>
            </a:pPr>
            <a:r>
              <a:rPr kumimoji="1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(2)</a:t>
            </a:r>
            <a:endParaRPr kumimoji="1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2538413" y="1773238"/>
          <a:ext cx="3257550" cy="90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" r:id="rId1" imgW="977900" imgH="279400" progId="Equation.DSMT4">
                  <p:embed/>
                </p:oleObj>
              </mc:Choice>
              <mc:Fallback>
                <p:oleObj name="" r:id="rId1" imgW="977900" imgH="279400" progId="Equation.DSMT4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538413" y="1773238"/>
                        <a:ext cx="3257550" cy="9064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Rectangle 9"/>
          <p:cNvSpPr/>
          <p:nvPr/>
        </p:nvSpPr>
        <p:spPr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eaLnBrk="1" hangingPunct="1"/>
            <a:endParaRPr lang="zh-CN" altLang="en-US" dirty="0">
              <a:latin typeface="Tahoma" panose="020B0604030504040204" pitchFamily="34" charset="0"/>
            </a:endParaRPr>
          </a:p>
        </p:txBody>
      </p:sp>
      <p:graphicFrame>
        <p:nvGraphicFramePr>
          <p:cNvPr id="14342" name="Object 8"/>
          <p:cNvGraphicFramePr>
            <a:graphicFrameLocks noChangeAspect="1"/>
          </p:cNvGraphicFramePr>
          <p:nvPr/>
        </p:nvGraphicFramePr>
        <p:xfrm>
          <a:off x="2268538" y="2924175"/>
          <a:ext cx="4391025" cy="95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3" imgW="1346200" imgH="279400" progId="Equation.3">
                  <p:embed/>
                </p:oleObj>
              </mc:Choice>
              <mc:Fallback>
                <p:oleObj name="" r:id="rId3" imgW="1346200" imgH="279400" progId="Equation.3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68538" y="2924175"/>
                        <a:ext cx="4391025" cy="9509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0178" name="Group 2"/>
          <p:cNvGrpSpPr/>
          <p:nvPr/>
        </p:nvGrpSpPr>
        <p:grpSpPr>
          <a:xfrm>
            <a:off x="755650" y="1412875"/>
            <a:ext cx="7848600" cy="4800600"/>
            <a:chOff x="336" y="1104"/>
            <a:chExt cx="4944" cy="3024"/>
          </a:xfrm>
        </p:grpSpPr>
        <p:sp>
          <p:nvSpPr>
            <p:cNvPr id="15363" name="AutoShape 3"/>
            <p:cNvSpPr/>
            <p:nvPr/>
          </p:nvSpPr>
          <p:spPr>
            <a:xfrm>
              <a:off x="336" y="1104"/>
              <a:ext cx="4944" cy="3024"/>
            </a:xfrm>
            <a:prstGeom prst="horizontalScroll">
              <a:avLst>
                <a:gd name="adj" fmla="val 12500"/>
              </a:avLst>
            </a:prstGeom>
            <a:gradFill rotWithShape="0">
              <a:gsLst>
                <a:gs pos="0">
                  <a:srgbClr val="66FF99"/>
                </a:gs>
                <a:gs pos="50000">
                  <a:srgbClr val="FFFFFF"/>
                </a:gs>
                <a:gs pos="100000">
                  <a:srgbClr val="66FF99"/>
                </a:gs>
              </a:gsLst>
              <a:lin ang="5400000" scaled="1"/>
              <a:tileRect/>
            </a:gra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eaLnBrk="1" hangingPunct="1"/>
              <a:endParaRPr lang="zh-CN" altLang="en-US" dirty="0">
                <a:latin typeface="Tahoma" panose="020B0604030504040204" pitchFamily="34" charset="0"/>
              </a:endParaRPr>
            </a:p>
          </p:txBody>
        </p:sp>
        <p:sp>
          <p:nvSpPr>
            <p:cNvPr id="15364" name="Text Box 4"/>
            <p:cNvSpPr txBox="1"/>
            <p:nvPr/>
          </p:nvSpPr>
          <p:spPr>
            <a:xfrm>
              <a:off x="760" y="1550"/>
              <a:ext cx="4388" cy="159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40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隶书" pitchFamily="49" charset="-122"/>
                </a:rPr>
                <a:t>作业：</a:t>
              </a:r>
              <a:endPara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endParaRPr>
            </a:p>
            <a:p>
              <a:pPr eaLnBrk="1" hangingPunct="1"/>
              <a:r>
                <a:rPr lang="zh-CN" altLang="en-US" sz="40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隶书" pitchFamily="49" charset="-122"/>
                </a:rPr>
                <a:t>     课本</a:t>
              </a:r>
              <a:r>
                <a:rPr lang="en-US" altLang="zh-CN" sz="40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隶书" pitchFamily="49" charset="-122"/>
                </a:rPr>
                <a:t>104</a:t>
              </a:r>
              <a:r>
                <a:rPr lang="zh-CN" altLang="en-US" sz="40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隶书" pitchFamily="49" charset="-122"/>
                </a:rPr>
                <a:t>页第</a:t>
              </a:r>
              <a:r>
                <a:rPr lang="en-US" altLang="zh-CN" sz="40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隶书" pitchFamily="49" charset="-122"/>
                </a:rPr>
                <a:t>3</a:t>
              </a:r>
              <a:r>
                <a:rPr lang="zh-CN" altLang="en-US" sz="40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隶书" pitchFamily="49" charset="-122"/>
                </a:rPr>
                <a:t>题</a:t>
              </a:r>
              <a:endPara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endParaRPr>
            </a:p>
            <a:p>
              <a:pPr eaLnBrk="1" hangingPunct="1"/>
              <a:r>
                <a:rPr lang="zh-CN" altLang="en-US" sz="40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隶书" pitchFamily="49" charset="-122"/>
                </a:rPr>
                <a:t>     </a:t>
              </a:r>
              <a:endPara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endParaRPr>
            </a:p>
            <a:p>
              <a:pPr eaLnBrk="1" hangingPunct="1"/>
              <a:r>
                <a:rPr lang="zh-CN" altLang="en-US" sz="40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隶书" pitchFamily="49" charset="-122"/>
                </a:rPr>
                <a:t>         </a:t>
              </a:r>
              <a:endPara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/>
          </p:cNvSpPr>
          <p:nvPr>
            <p:ph type="body"/>
          </p:nvPr>
        </p:nvSpPr>
        <p:spPr/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en-US" altLang="zh-CN" sz="3600" b="1" dirty="0">
                <a:solidFill>
                  <a:srgbClr val="FF3300"/>
                </a:solidFill>
              </a:rPr>
              <a:t>    </a:t>
            </a:r>
            <a:endParaRPr lang="en-US" altLang="zh-CN" sz="3600" b="1" dirty="0">
              <a:solidFill>
                <a:srgbClr val="FF3300"/>
              </a:solidFill>
            </a:endParaRPr>
          </a:p>
        </p:txBody>
      </p:sp>
      <p:sp>
        <p:nvSpPr>
          <p:cNvPr id="46083" name="Rectangle 3"/>
          <p:cNvSpPr/>
          <p:nvPr/>
        </p:nvSpPr>
        <p:spPr>
          <a:xfrm>
            <a:off x="515938" y="1125538"/>
            <a:ext cx="66484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）什么是单项式？</a:t>
            </a:r>
            <a:r>
              <a:rPr lang="zh-CN" altLang="en-US" sz="2800" b="1" dirty="0">
                <a:solidFill>
                  <a:schemeClr val="bg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2800" b="1" dirty="0">
              <a:solidFill>
                <a:schemeClr val="bg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6084" name="Rectangle 4"/>
          <p:cNvSpPr/>
          <p:nvPr/>
        </p:nvSpPr>
        <p:spPr>
          <a:xfrm>
            <a:off x="539750" y="2851150"/>
            <a:ext cx="70088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）什么叫单项式的系数？ 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6085" name="Rectangle 5"/>
          <p:cNvSpPr/>
          <p:nvPr/>
        </p:nvSpPr>
        <p:spPr>
          <a:xfrm>
            <a:off x="611188" y="4435475"/>
            <a:ext cx="7239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 eaLnBrk="1" hangingPunct="1"/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）什么叫单项式的次数？</a:t>
            </a:r>
            <a:r>
              <a:rPr lang="zh-CN" altLang="en-US" sz="2800" b="1" dirty="0">
                <a:solidFill>
                  <a:schemeClr val="bg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2800" b="1" dirty="0">
              <a:solidFill>
                <a:schemeClr val="bg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102" name="Oval 6"/>
          <p:cNvSpPr/>
          <p:nvPr/>
        </p:nvSpPr>
        <p:spPr>
          <a:xfrm>
            <a:off x="34925" y="46038"/>
            <a:ext cx="2203450" cy="1079500"/>
          </a:xfrm>
          <a:prstGeom prst="ellipse">
            <a:avLst/>
          </a:prstGeom>
          <a:solidFill>
            <a:srgbClr val="CCECFF"/>
          </a:solidFill>
          <a:ln w="38100" cap="flat" cmpd="sng">
            <a:solidFill>
              <a:srgbClr val="FF9900"/>
            </a:solidFill>
            <a:prstDash val="solid"/>
            <a:headEnd type="none" w="med" len="med"/>
            <a:tailEnd type="none" w="med" len="med"/>
          </a:ln>
          <a:effectLst>
            <a:prstShdw prst="shdw17" dist="17961" dir="2699999">
              <a:srgbClr val="995C00"/>
            </a:prstShdw>
          </a:effectLst>
        </p:spPr>
        <p:txBody>
          <a:bodyPr wrap="none" anchor="ctr"/>
          <a:p>
            <a:pPr eaLnBrk="1" hangingPunct="1"/>
            <a:endParaRPr lang="zh-CN" altLang="en-US" dirty="0">
              <a:latin typeface="Tahoma" panose="020B0604030504040204" pitchFamily="34" charset="0"/>
            </a:endParaRPr>
          </a:p>
        </p:txBody>
      </p:sp>
      <p:sp>
        <p:nvSpPr>
          <p:cNvPr id="46087" name="Text Box 7"/>
          <p:cNvSpPr txBox="1"/>
          <p:nvPr/>
        </p:nvSpPr>
        <p:spPr>
          <a:xfrm>
            <a:off x="277813" y="292100"/>
            <a:ext cx="2133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400" b="1" i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回忆</a:t>
            </a:r>
            <a:endParaRPr lang="zh-CN" altLang="en-US" sz="4400" b="1" i="1" dirty="0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6088" name="Rectangle 8"/>
          <p:cNvSpPr/>
          <p:nvPr/>
        </p:nvSpPr>
        <p:spPr>
          <a:xfrm>
            <a:off x="1692275" y="1700213"/>
            <a:ext cx="6335713" cy="83185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eaLnBrk="1" hangingPunct="1"/>
            <a:r>
              <a:rPr lang="zh-CN" altLang="en-US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数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或</a:t>
            </a:r>
            <a:r>
              <a:rPr lang="zh-CN" altLang="en-US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字母</a:t>
            </a:r>
            <a:r>
              <a:rPr lang="zh-CN" altLang="en-US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</a:t>
            </a:r>
            <a:r>
              <a:rPr lang="zh-CN" altLang="en-US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积</a:t>
            </a:r>
            <a:r>
              <a:rPr lang="en-US" altLang="zh-CN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这样的式子叫做</a:t>
            </a:r>
            <a:r>
              <a:rPr lang="zh-CN" altLang="en-US" b="1" dirty="0">
                <a:solidFill>
                  <a:srgbClr val="FE211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单项式</a:t>
            </a:r>
            <a:r>
              <a:rPr lang="en-US" altLang="zh-CN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b="1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/>
            <a:r>
              <a:rPr lang="zh-CN" altLang="en-US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单独的一个</a:t>
            </a:r>
            <a:r>
              <a:rPr lang="zh-CN" altLang="en-US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数</a:t>
            </a:r>
            <a:r>
              <a:rPr lang="zh-CN" altLang="en-US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或一个</a:t>
            </a:r>
            <a:r>
              <a:rPr lang="zh-CN" altLang="en-US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字母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也是</a:t>
            </a:r>
            <a:r>
              <a:rPr lang="zh-CN" altLang="en-US" b="1" dirty="0">
                <a:solidFill>
                  <a:srgbClr val="FE211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单项式</a:t>
            </a:r>
            <a:r>
              <a:rPr lang="en-US" altLang="zh-CN" b="1" dirty="0">
                <a:solidFill>
                  <a:srgbClr val="FE211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b="1" dirty="0">
              <a:solidFill>
                <a:srgbClr val="FE211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6089" name="Rectangle 9" descr="Rectangle: Click to edit Master text styles&#13;&#10;Second level&#13;&#10;Third level&#13;&#10;Fourth level&#13;&#10;Fifth level"/>
          <p:cNvSpPr/>
          <p:nvPr/>
        </p:nvSpPr>
        <p:spPr>
          <a:xfrm>
            <a:off x="1187450" y="3500438"/>
            <a:ext cx="7772400" cy="5048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buNone/>
            </a:pPr>
            <a:r>
              <a:rPr lang="en-US" altLang="zh-CN" sz="2400" b="1" dirty="0">
                <a:ea typeface="黑体" panose="02010609060101010101" pitchFamily="2" charset="-122"/>
              </a:rPr>
              <a:t>   </a:t>
            </a:r>
            <a:r>
              <a:rPr lang="zh-CN" altLang="en-US" sz="2400" b="1" dirty="0">
                <a:ea typeface="黑体" panose="02010609060101010101" pitchFamily="2" charset="-122"/>
              </a:rPr>
              <a:t>单项式中的</a:t>
            </a:r>
            <a:r>
              <a:rPr lang="zh-CN" altLang="en-US" sz="2400" b="1" i="1" dirty="0">
                <a:solidFill>
                  <a:srgbClr val="FE211C"/>
                </a:solidFill>
                <a:ea typeface="黑体" panose="02010609060101010101" pitchFamily="2" charset="-122"/>
              </a:rPr>
              <a:t>数字因数 </a:t>
            </a:r>
            <a:r>
              <a:rPr lang="zh-CN" altLang="en-US" sz="2400" b="1" dirty="0">
                <a:ea typeface="黑体" panose="02010609060101010101" pitchFamily="2" charset="-122"/>
              </a:rPr>
              <a:t>叫做这个单项式的</a:t>
            </a:r>
            <a:r>
              <a:rPr lang="zh-CN" altLang="en-US" sz="2400" b="1" dirty="0">
                <a:solidFill>
                  <a:srgbClr val="FE211C"/>
                </a:solidFill>
                <a:ea typeface="黑体" panose="02010609060101010101" pitchFamily="2" charset="-122"/>
              </a:rPr>
              <a:t>系数</a:t>
            </a:r>
            <a:r>
              <a:rPr lang="zh-CN" altLang="en-US" sz="2400" b="1" dirty="0">
                <a:ea typeface="黑体" panose="02010609060101010101" pitchFamily="2" charset="-122"/>
              </a:rPr>
              <a:t>。</a:t>
            </a:r>
            <a:endParaRPr lang="zh-CN" altLang="en-US" sz="2400" b="1" dirty="0">
              <a:solidFill>
                <a:srgbClr val="FE211C"/>
              </a:solidFill>
              <a:ea typeface="黑体" panose="02010609060101010101" pitchFamily="2" charset="-122"/>
            </a:endParaRPr>
          </a:p>
        </p:txBody>
      </p:sp>
      <p:sp>
        <p:nvSpPr>
          <p:cNvPr id="46090" name="Rectangle 10" descr="Rectangle: Click to edit Master text styles&#13;&#10;Second level&#13;&#10;Third level&#13;&#10;Fourth level&#13;&#10;Fifth level"/>
          <p:cNvSpPr/>
          <p:nvPr/>
        </p:nvSpPr>
        <p:spPr>
          <a:xfrm>
            <a:off x="900113" y="5156200"/>
            <a:ext cx="7772400" cy="9366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buClrTx/>
              <a:buSzPct val="100000"/>
              <a:buNone/>
            </a:pPr>
            <a:r>
              <a:rPr lang="en-US" altLang="zh-CN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            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一个单项式中，</a:t>
            </a:r>
            <a:r>
              <a:rPr lang="zh-CN" altLang="en-US" sz="2400" b="1" i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所有 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字母的</a:t>
            </a:r>
            <a:r>
              <a:rPr lang="zh-CN" altLang="en-US" sz="2400" b="1" i="1" dirty="0">
                <a:solidFill>
                  <a:srgbClr val="FE211C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指数的和 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叫做这个单项式的</a:t>
            </a:r>
            <a:r>
              <a:rPr lang="zh-CN" altLang="en-US" sz="2400" b="1" dirty="0">
                <a:solidFill>
                  <a:srgbClr val="FE211C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次数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。</a:t>
            </a:r>
            <a:endParaRPr lang="zh-CN" altLang="en-US" sz="2400" b="1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089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089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090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090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/>
      <p:bldP spid="46084" grpId="0"/>
      <p:bldP spid="46085" grpId="0"/>
      <p:bldP spid="46087" grpId="0"/>
      <p:bldP spid="46088" grpId="0" animBg="1"/>
      <p:bldP spid="46089" grpId="0" build="p"/>
      <p:bldP spid="4609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5122" name="Picture 5" descr="3568fc16dcd6046b21a4e9c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3" name="Picture 6" descr="AG00180_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68913"/>
            <a:ext cx="4343400" cy="1589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4" name="Rectangle 8"/>
          <p:cNvSpPr/>
          <p:nvPr/>
        </p:nvSpPr>
        <p:spPr>
          <a:xfrm>
            <a:off x="0" y="1394460"/>
            <a:ext cx="9144635" cy="270637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eaLnBrk="1" hangingPunct="1"/>
            <a:r>
              <a:rPr lang="en-US" altLang="zh-CN" sz="6000" b="1" dirty="0">
                <a:solidFill>
                  <a:schemeClr val="hlink"/>
                </a:solidFill>
                <a:latin typeface="Tahoma" panose="020B0604030504040204" pitchFamily="34" charset="0"/>
                <a:ea typeface="隶书" pitchFamily="49" charset="-122"/>
              </a:rPr>
              <a:t>   </a:t>
            </a:r>
            <a:r>
              <a:rPr lang="en-US" altLang="zh-CN" sz="6000" b="1" dirty="0">
                <a:solidFill>
                  <a:schemeClr val="tx1"/>
                </a:solidFill>
                <a:latin typeface="Tahoma" panose="020B0604030504040204" pitchFamily="34" charset="0"/>
                <a:ea typeface="隶书" pitchFamily="49" charset="-122"/>
              </a:rPr>
              <a:t>14.1.4</a:t>
            </a:r>
            <a:r>
              <a:rPr lang="zh-CN" altLang="en-US" sz="6000" b="1" dirty="0">
                <a:solidFill>
                  <a:schemeClr val="tx1"/>
                </a:solidFill>
                <a:latin typeface="Tahoma" panose="020B0604030504040204" pitchFamily="34" charset="0"/>
                <a:ea typeface="隶书" pitchFamily="49" charset="-122"/>
              </a:rPr>
              <a:t>整式的乘法</a:t>
            </a:r>
            <a:r>
              <a:rPr lang="en-US" altLang="zh-CN" sz="6000" b="1" dirty="0">
                <a:solidFill>
                  <a:schemeClr val="tx1"/>
                </a:solidFill>
                <a:latin typeface="Tahoma" panose="020B0604030504040204" pitchFamily="34" charset="0"/>
                <a:ea typeface="隶书" pitchFamily="49" charset="-122"/>
              </a:rPr>
              <a:t>(1)</a:t>
            </a:r>
            <a:endParaRPr lang="en-US" altLang="zh-CN" sz="6000" b="1" dirty="0">
              <a:solidFill>
                <a:schemeClr val="tx1"/>
              </a:solidFill>
              <a:latin typeface="Tahoma" panose="020B0604030504040204" pitchFamily="34" charset="0"/>
              <a:ea typeface="隶书" pitchFamily="49" charset="-122"/>
            </a:endParaRPr>
          </a:p>
          <a:p>
            <a:pPr eaLnBrk="1" hangingPunct="1"/>
            <a:r>
              <a:rPr lang="en-US" altLang="zh-CN" sz="4800" b="1" dirty="0">
                <a:solidFill>
                  <a:schemeClr val="hlink"/>
                </a:solidFill>
                <a:latin typeface="Tahoma" panose="020B0604030504040204" pitchFamily="34" charset="0"/>
                <a:ea typeface="隶书" pitchFamily="49" charset="-122"/>
              </a:rPr>
              <a:t>                 </a:t>
            </a:r>
            <a:endParaRPr lang="en-US" altLang="zh-CN" sz="4800" b="1" dirty="0">
              <a:solidFill>
                <a:schemeClr val="hlink"/>
              </a:solidFill>
              <a:latin typeface="Tahoma" panose="020B0604030504040204" pitchFamily="34" charset="0"/>
              <a:ea typeface="隶书" pitchFamily="49" charset="-122"/>
            </a:endParaRPr>
          </a:p>
          <a:p>
            <a:pPr eaLnBrk="1" hangingPunct="1"/>
            <a:r>
              <a:rPr lang="en-US" altLang="zh-CN" sz="4800" b="1" dirty="0">
                <a:solidFill>
                  <a:schemeClr val="hlink"/>
                </a:solidFill>
                <a:latin typeface="Tahoma" panose="020B0604030504040204" pitchFamily="34" charset="0"/>
                <a:ea typeface="隶书" pitchFamily="49" charset="-122"/>
              </a:rPr>
              <a:t>                   —</a:t>
            </a:r>
            <a:r>
              <a:rPr lang="zh-CN" altLang="zh-CN" sz="4800" b="1" dirty="0">
                <a:solidFill>
                  <a:schemeClr val="hlink"/>
                </a:solidFill>
                <a:latin typeface="Tahoma" panose="020B0604030504040204" pitchFamily="34" charset="0"/>
                <a:ea typeface="隶书" pitchFamily="49" charset="-122"/>
              </a:rPr>
              <a:t>单项式乘以单项式</a:t>
            </a:r>
            <a:endParaRPr lang="zh-CN" altLang="zh-CN" sz="4800" b="1" dirty="0">
              <a:solidFill>
                <a:schemeClr val="hlink"/>
              </a:solidFill>
              <a:latin typeface="Tahoma" panose="020B0604030504040204" pitchFamily="34" charset="0"/>
              <a:ea typeface="隶书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146" name="Rectangle 3"/>
          <p:cNvSpPr>
            <a:spLocks noGrp="1"/>
          </p:cNvSpPr>
          <p:nvPr>
            <p:ph idx="1"/>
          </p:nvPr>
        </p:nvSpPr>
        <p:spPr>
          <a:xfrm>
            <a:off x="971550" y="1844675"/>
            <a:ext cx="7772400" cy="4114800"/>
          </a:xfrm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en-US" altLang="zh-CN" sz="3600" b="1" dirty="0"/>
              <a:t>1.</a:t>
            </a:r>
            <a:r>
              <a:rPr lang="zh-CN" altLang="en-US" sz="3600" b="1" dirty="0"/>
              <a:t>理解单项式与单项式相乘运算法则的推导过程</a:t>
            </a:r>
            <a:r>
              <a:rPr lang="en-US" altLang="zh-CN" sz="3600" b="1" dirty="0"/>
              <a:t>.</a:t>
            </a:r>
            <a:endParaRPr lang="en-US" altLang="zh-CN" sz="3600" b="1" dirty="0"/>
          </a:p>
          <a:p>
            <a:pPr eaLnBrk="1" hangingPunct="1"/>
            <a:endParaRPr lang="en-US" altLang="zh-CN" sz="3600" b="1" dirty="0"/>
          </a:p>
          <a:p>
            <a:pPr eaLnBrk="1" hangingPunct="1">
              <a:buNone/>
            </a:pPr>
            <a:r>
              <a:rPr lang="en-US" altLang="zh-CN" sz="3600" b="1" dirty="0"/>
              <a:t>2.</a:t>
            </a:r>
            <a:r>
              <a:rPr lang="zh-CN" altLang="en-US" sz="3600" b="1" dirty="0"/>
              <a:t>会进行单项式与单项式相乘的运算</a:t>
            </a:r>
            <a:r>
              <a:rPr lang="en-US" altLang="zh-CN" sz="3600" b="1" dirty="0"/>
              <a:t>.</a:t>
            </a:r>
            <a:endParaRPr lang="en-US" altLang="zh-CN" sz="3600" b="1" dirty="0"/>
          </a:p>
          <a:p>
            <a:pPr eaLnBrk="1" hangingPunct="1"/>
            <a:endParaRPr lang="en-US" altLang="zh-CN" sz="3600" b="1" dirty="0"/>
          </a:p>
        </p:txBody>
      </p:sp>
      <p:sp>
        <p:nvSpPr>
          <p:cNvPr id="6147" name="WordArt 6"/>
          <p:cNvSpPr>
            <a:spLocks noTextEdit="1"/>
          </p:cNvSpPr>
          <p:nvPr/>
        </p:nvSpPr>
        <p:spPr>
          <a:xfrm>
            <a:off x="2843213" y="692150"/>
            <a:ext cx="3455987" cy="1844675"/>
          </a:xfrm>
          <a:prstGeom prst="rect">
            <a:avLst/>
          </a:prstGeom>
        </p:spPr>
        <p:txBody>
          <a:bodyPr wrap="none" fromWordArt="1">
            <a:prstTxWarp prst="textDeflateInflate">
              <a:avLst>
                <a:gd name="adj" fmla="val 42481"/>
              </a:avLst>
            </a:prstTxWarp>
            <a:normAutofit/>
          </a:bodyPr>
          <a:p>
            <a:pPr algn="ctr"/>
            <a:r>
              <a:rPr lang="zh-CN" altLang="en-US" sz="4400" b="1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学习目标</a:t>
            </a:r>
            <a:endParaRPr lang="zh-CN" altLang="en-US" sz="4400" b="1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170" name="Rectangle 3"/>
          <p:cNvSpPr>
            <a:spLocks noGrp="1"/>
          </p:cNvSpPr>
          <p:nvPr>
            <p:ph idx="1"/>
          </p:nvPr>
        </p:nvSpPr>
        <p:spPr>
          <a:xfrm>
            <a:off x="0" y="2017713"/>
            <a:ext cx="9324975" cy="4114800"/>
          </a:xfrm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en-US" altLang="zh-CN" b="1" dirty="0"/>
              <a:t> </a:t>
            </a:r>
            <a:r>
              <a:rPr lang="zh-CN" altLang="en-US" b="1" dirty="0"/>
              <a:t>认真看课本</a:t>
            </a:r>
            <a:r>
              <a:rPr lang="en-US" altLang="zh-CN" b="1" dirty="0"/>
              <a:t>98-99</a:t>
            </a:r>
            <a:r>
              <a:rPr lang="zh-CN" altLang="en-US" b="1" dirty="0"/>
              <a:t>页练习上方结束 </a:t>
            </a:r>
            <a:r>
              <a:rPr lang="en-US" altLang="zh-CN" b="1" dirty="0"/>
              <a:t>,</a:t>
            </a:r>
            <a:r>
              <a:rPr lang="zh-CN" altLang="en-US" b="1" dirty="0"/>
              <a:t>注意</a:t>
            </a:r>
            <a:r>
              <a:rPr lang="en-US" altLang="zh-CN" b="1" dirty="0"/>
              <a:t>:</a:t>
            </a:r>
            <a:endParaRPr lang="en-US" altLang="zh-CN" b="1" dirty="0"/>
          </a:p>
          <a:p>
            <a:pPr eaLnBrk="1" hangingPunct="1">
              <a:buNone/>
            </a:pPr>
            <a:r>
              <a:rPr lang="en-US" altLang="zh-CN" b="1" dirty="0"/>
              <a:t>1</a:t>
            </a:r>
            <a:r>
              <a:rPr lang="zh-CN" altLang="en-US" b="1" dirty="0"/>
              <a:t>、结合情景问题，完成  </a:t>
            </a:r>
            <a:r>
              <a:rPr lang="zh-CN" altLang="en-US" b="1" dirty="0">
                <a:solidFill>
                  <a:srgbClr val="FF33CC"/>
                </a:solidFill>
              </a:rPr>
              <a:t>思考  </a:t>
            </a:r>
            <a:r>
              <a:rPr lang="zh-CN" altLang="en-US" b="1" dirty="0"/>
              <a:t>中提出的问题</a:t>
            </a:r>
            <a:endParaRPr lang="zh-CN" altLang="en-US" b="1" dirty="0"/>
          </a:p>
          <a:p>
            <a:pPr eaLnBrk="1" hangingPunct="1">
              <a:buNone/>
            </a:pPr>
            <a:r>
              <a:rPr lang="en-US" altLang="zh-CN" b="1" dirty="0"/>
              <a:t>2</a:t>
            </a:r>
            <a:r>
              <a:rPr lang="zh-CN" altLang="en-US" b="1" dirty="0"/>
              <a:t>、理解单项式与单项式相乘运算法则的推导过程</a:t>
            </a:r>
            <a:r>
              <a:rPr lang="en-US" altLang="zh-CN" b="1" dirty="0"/>
              <a:t>.</a:t>
            </a:r>
            <a:endParaRPr lang="en-US" altLang="zh-CN" b="1" dirty="0"/>
          </a:p>
          <a:p>
            <a:pPr eaLnBrk="1" hangingPunct="1">
              <a:buNone/>
            </a:pPr>
            <a:r>
              <a:rPr lang="zh-CN" altLang="en-US" b="1" dirty="0"/>
              <a:t>并记住运算法则及公式</a:t>
            </a:r>
            <a:r>
              <a:rPr lang="en-US" altLang="zh-CN" b="1" dirty="0"/>
              <a:t>.</a:t>
            </a:r>
            <a:endParaRPr lang="en-US" altLang="zh-CN" b="1" dirty="0"/>
          </a:p>
          <a:p>
            <a:pPr eaLnBrk="1" hangingPunct="1">
              <a:buNone/>
            </a:pPr>
            <a:r>
              <a:rPr lang="en-US" altLang="zh-CN" b="1" dirty="0"/>
              <a:t>3</a:t>
            </a:r>
            <a:r>
              <a:rPr lang="zh-CN" altLang="en-US" b="1" dirty="0"/>
              <a:t>、看例</a:t>
            </a:r>
            <a:r>
              <a:rPr lang="en-US" altLang="zh-CN" b="1" dirty="0"/>
              <a:t>4 </a:t>
            </a:r>
            <a:r>
              <a:rPr lang="zh-CN" altLang="en-US" b="1" dirty="0"/>
              <a:t>是如何运用这个法则的</a:t>
            </a:r>
            <a:r>
              <a:rPr lang="en-US" altLang="zh-CN" b="1" dirty="0"/>
              <a:t>?</a:t>
            </a:r>
            <a:endParaRPr lang="en-US" altLang="zh-CN" b="1" dirty="0"/>
          </a:p>
          <a:p>
            <a:pPr eaLnBrk="1" hangingPunct="1">
              <a:buNone/>
            </a:pPr>
            <a:endParaRPr lang="en-US" altLang="zh-CN" b="1" dirty="0"/>
          </a:p>
        </p:txBody>
      </p:sp>
      <p:sp>
        <p:nvSpPr>
          <p:cNvPr id="7171" name="Text Box 5"/>
          <p:cNvSpPr txBox="1"/>
          <p:nvPr/>
        </p:nvSpPr>
        <p:spPr>
          <a:xfrm>
            <a:off x="1116013" y="5445125"/>
            <a:ext cx="712946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3600" b="1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分钟后</a:t>
            </a:r>
            <a:r>
              <a:rPr lang="zh-CN" altLang="en-US" sz="3200" dirty="0">
                <a:solidFill>
                  <a:srgbClr val="FF00FF"/>
                </a:solidFill>
                <a:latin typeface="楷体_GB2312" pitchFamily="49" charset="-122"/>
                <a:ea typeface="楷体_GB2312" pitchFamily="49" charset="-122"/>
              </a:rPr>
              <a:t>，比一比，看谁最棒！</a:t>
            </a:r>
            <a:endParaRPr lang="zh-CN" altLang="en-US" sz="3200" dirty="0">
              <a:solidFill>
                <a:srgbClr val="FF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172" name="Rectangle 6"/>
          <p:cNvSpPr/>
          <p:nvPr/>
        </p:nvSpPr>
        <p:spPr>
          <a:xfrm>
            <a:off x="4211638" y="2708275"/>
            <a:ext cx="1651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dirty="0">
                <a:latin typeface="Tahoma" panose="020B0604030504040204" pitchFamily="34" charset="0"/>
              </a:rPr>
              <a:t>【         】</a:t>
            </a:r>
            <a:endParaRPr lang="en-US" altLang="zh-CN" dirty="0">
              <a:latin typeface="Tahoma" panose="020B0604030504040204" pitchFamily="34" charset="0"/>
            </a:endParaRPr>
          </a:p>
        </p:txBody>
      </p:sp>
      <p:sp>
        <p:nvSpPr>
          <p:cNvPr id="7173" name="WordArt 7"/>
          <p:cNvSpPr>
            <a:spLocks noTextEdit="1"/>
          </p:cNvSpPr>
          <p:nvPr/>
        </p:nvSpPr>
        <p:spPr>
          <a:xfrm>
            <a:off x="2843213" y="692150"/>
            <a:ext cx="3455987" cy="1844675"/>
          </a:xfrm>
          <a:prstGeom prst="rect">
            <a:avLst/>
          </a:prstGeom>
        </p:spPr>
        <p:txBody>
          <a:bodyPr wrap="none" fromWordArt="1">
            <a:prstTxWarp prst="textDeflateInflate">
              <a:avLst>
                <a:gd name="adj" fmla="val 42481"/>
              </a:avLst>
            </a:prstTxWarp>
            <a:normAutofit/>
          </a:bodyPr>
          <a:p>
            <a:pPr algn="ctr"/>
            <a:r>
              <a:rPr lang="zh-CN" altLang="en-US" sz="4400" b="1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自学指导</a:t>
            </a:r>
            <a:endParaRPr lang="zh-CN" altLang="en-US" sz="4400" b="1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194" name="Oval 2"/>
          <p:cNvSpPr/>
          <p:nvPr/>
        </p:nvSpPr>
        <p:spPr>
          <a:xfrm>
            <a:off x="468313" y="404813"/>
            <a:ext cx="2590800" cy="647700"/>
          </a:xfrm>
          <a:prstGeom prst="ellipse">
            <a:avLst/>
          </a:prstGeom>
          <a:solidFill>
            <a:schemeClr val="accent1"/>
          </a:solidFill>
          <a:ln w="53975" cap="flat" cmpd="sng">
            <a:solidFill>
              <a:srgbClr val="FF9900"/>
            </a:solidFill>
            <a:prstDash val="solid"/>
            <a:headEnd type="none" w="med" len="med"/>
            <a:tailEnd type="none" w="med" len="med"/>
          </a:ln>
          <a:effectLst>
            <a:prstShdw prst="shdw17" dist="17961" dir="13499999">
              <a:srgbClr val="995C00"/>
            </a:prstShdw>
          </a:effectLst>
        </p:spPr>
        <p:txBody>
          <a:bodyPr wrap="none" anchor="ctr"/>
          <a:p>
            <a:pPr eaLnBrk="1" hangingPunct="1"/>
            <a:endParaRPr lang="zh-CN" altLang="en-US" dirty="0">
              <a:latin typeface="Tahoma" panose="020B0604030504040204" pitchFamily="34" charset="0"/>
            </a:endParaRPr>
          </a:p>
        </p:txBody>
      </p:sp>
      <p:sp>
        <p:nvSpPr>
          <p:cNvPr id="8195" name="Text Box 3"/>
          <p:cNvSpPr txBox="1"/>
          <p:nvPr/>
        </p:nvSpPr>
        <p:spPr>
          <a:xfrm>
            <a:off x="539750" y="357188"/>
            <a:ext cx="2663825" cy="623887"/>
          </a:xfrm>
          <a:prstGeom prst="rect">
            <a:avLst/>
          </a:prstGeom>
          <a:noFill/>
          <a:ln w="44450" cap="flat" cmpd="sng">
            <a:solidFill>
              <a:srgbClr val="FF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i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例题（</a:t>
            </a:r>
            <a:r>
              <a:rPr lang="en-US" altLang="zh-CN" sz="3200" b="1" i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200" b="1" i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zh-CN" altLang="en-US" sz="3200" b="1" i="1" dirty="0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196" name="Text Box 4"/>
          <p:cNvSpPr txBox="1"/>
          <p:nvPr/>
        </p:nvSpPr>
        <p:spPr>
          <a:xfrm>
            <a:off x="1476375" y="1773238"/>
            <a:ext cx="511175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zh-CN" sz="1800" dirty="0">
              <a:latin typeface="Arial Black" panose="020B0A04020102020204" pitchFamily="34" charset="0"/>
            </a:endParaRPr>
          </a:p>
        </p:txBody>
      </p:sp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2195513" y="692150"/>
          <a:ext cx="3889375" cy="165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1" imgW="926465" imgH="393700" progId="Equation.3">
                  <p:embed/>
                </p:oleObj>
              </mc:Choice>
              <mc:Fallback>
                <p:oleObj name="" r:id="rId1" imgW="926465" imgH="393700" progId="Equation.3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195513" y="692150"/>
                        <a:ext cx="3889375" cy="1651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0" name="Text Box 6"/>
          <p:cNvSpPr txBox="1"/>
          <p:nvPr/>
        </p:nvSpPr>
        <p:spPr>
          <a:xfrm>
            <a:off x="179388" y="2981325"/>
            <a:ext cx="208915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解：原式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=</a:t>
            </a:r>
            <a:endParaRPr lang="en-US" altLang="zh-CN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7111" name="Line 7"/>
          <p:cNvSpPr/>
          <p:nvPr/>
        </p:nvSpPr>
        <p:spPr>
          <a:xfrm>
            <a:off x="2667000" y="1981200"/>
            <a:ext cx="0" cy="647700"/>
          </a:xfrm>
          <a:prstGeom prst="line">
            <a:avLst/>
          </a:prstGeom>
          <a:ln w="444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112" name="Line 8"/>
          <p:cNvSpPr/>
          <p:nvPr/>
        </p:nvSpPr>
        <p:spPr>
          <a:xfrm>
            <a:off x="2700338" y="2565400"/>
            <a:ext cx="2159000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113" name="Line 9"/>
          <p:cNvSpPr/>
          <p:nvPr/>
        </p:nvSpPr>
        <p:spPr>
          <a:xfrm flipV="1">
            <a:off x="4859338" y="2349500"/>
            <a:ext cx="0" cy="215900"/>
          </a:xfrm>
          <a:prstGeom prst="line">
            <a:avLst/>
          </a:prstGeom>
          <a:ln w="412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graphicFrame>
        <p:nvGraphicFramePr>
          <p:cNvPr id="47114" name="Object 10"/>
          <p:cNvGraphicFramePr>
            <a:graphicFrameLocks noChangeAspect="1"/>
          </p:cNvGraphicFramePr>
          <p:nvPr/>
        </p:nvGraphicFramePr>
        <p:xfrm>
          <a:off x="2051050" y="2636838"/>
          <a:ext cx="1439863" cy="127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3" imgW="444500" imgH="393700" progId="Equation.3">
                  <p:embed/>
                </p:oleObj>
              </mc:Choice>
              <mc:Fallback>
                <p:oleObj name="" r:id="rId3" imgW="444500" imgH="393700" progId="Equation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51050" y="2636838"/>
                        <a:ext cx="1439863" cy="1276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5" name="Line 11"/>
          <p:cNvSpPr/>
          <p:nvPr/>
        </p:nvSpPr>
        <p:spPr>
          <a:xfrm>
            <a:off x="2987675" y="2565400"/>
            <a:ext cx="0" cy="431800"/>
          </a:xfrm>
          <a:prstGeom prst="line">
            <a:avLst/>
          </a:prstGeom>
          <a:ln w="41275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7116" name="Text Box 12"/>
          <p:cNvSpPr txBox="1">
            <a:spLocks noChangeArrowheads="1"/>
          </p:cNvSpPr>
          <p:nvPr/>
        </p:nvSpPr>
        <p:spPr bwMode="auto">
          <a:xfrm>
            <a:off x="611188" y="3908425"/>
            <a:ext cx="2017713" cy="4572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smtClean="0">
                <a:solidFill>
                  <a:srgbClr val="FF0000"/>
                </a:solidFill>
                <a:latin typeface="Arial Black" panose="020B0A04020102020204" pitchFamily="34" charset="0"/>
                <a:ea typeface="黑体" panose="02010609060101010101" pitchFamily="2" charset="-122"/>
                <a:cs typeface="+mn-cs"/>
              </a:rPr>
              <a:t>把系数相乘</a:t>
            </a:r>
            <a:endParaRPr kumimoji="0" lang="zh-CN" altLang="en-US" b="1" kern="1200" cap="none" spc="0" normalizeH="0" baseline="0" noProof="0" smtClean="0">
              <a:solidFill>
                <a:srgbClr val="FF0000"/>
              </a:solidFill>
              <a:latin typeface="Arial Black" panose="020B0A04020102020204" pitchFamily="34" charset="0"/>
              <a:ea typeface="黑体" panose="02010609060101010101" pitchFamily="2" charset="-122"/>
              <a:cs typeface="+mn-cs"/>
            </a:endParaRPr>
          </a:p>
        </p:txBody>
      </p:sp>
      <p:graphicFrame>
        <p:nvGraphicFramePr>
          <p:cNvPr id="47117" name="Object 13"/>
          <p:cNvGraphicFramePr>
            <a:graphicFrameLocks noChangeAspect="1"/>
          </p:cNvGraphicFramePr>
          <p:nvPr/>
        </p:nvGraphicFramePr>
        <p:xfrm>
          <a:off x="3348038" y="2636838"/>
          <a:ext cx="3311525" cy="119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5" imgW="635000" imgH="228600" progId="Equation.3">
                  <p:embed/>
                </p:oleObj>
              </mc:Choice>
              <mc:Fallback>
                <p:oleObj name="" r:id="rId5" imgW="635000" imgH="228600" progId="Equation.3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48038" y="2636838"/>
                        <a:ext cx="3311525" cy="11922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8" name="Text Box 14"/>
          <p:cNvSpPr txBox="1">
            <a:spLocks noChangeArrowheads="1"/>
          </p:cNvSpPr>
          <p:nvPr/>
        </p:nvSpPr>
        <p:spPr bwMode="auto">
          <a:xfrm>
            <a:off x="2770188" y="3908425"/>
            <a:ext cx="3673475" cy="4572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smtClean="0">
                <a:solidFill>
                  <a:srgbClr val="FF0000"/>
                </a:solidFill>
                <a:latin typeface="Arial Black" panose="020B0A04020102020204" pitchFamily="34" charset="0"/>
                <a:ea typeface="黑体" panose="02010609060101010101" pitchFamily="2" charset="-122"/>
                <a:cs typeface="+mn-cs"/>
              </a:rPr>
              <a:t>把相同字母的幂分别相乘</a:t>
            </a:r>
            <a:endParaRPr kumimoji="0" lang="zh-CN" altLang="en-US" b="1" kern="1200" cap="none" spc="0" normalizeH="0" baseline="0" noProof="0" smtClean="0">
              <a:solidFill>
                <a:srgbClr val="FF0000"/>
              </a:solidFill>
              <a:latin typeface="Arial Black" panose="020B0A04020102020204" pitchFamily="3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7119" name="Line 15"/>
          <p:cNvSpPr/>
          <p:nvPr/>
        </p:nvSpPr>
        <p:spPr>
          <a:xfrm flipV="1">
            <a:off x="3276600" y="620713"/>
            <a:ext cx="0" cy="6477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120" name="Line 16"/>
          <p:cNvSpPr/>
          <p:nvPr/>
        </p:nvSpPr>
        <p:spPr>
          <a:xfrm>
            <a:off x="3276600" y="620713"/>
            <a:ext cx="2376488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121" name="Line 17"/>
          <p:cNvSpPr/>
          <p:nvPr/>
        </p:nvSpPr>
        <p:spPr>
          <a:xfrm>
            <a:off x="5651500" y="620713"/>
            <a:ext cx="0" cy="576262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7122" name="Line 18"/>
          <p:cNvSpPr/>
          <p:nvPr/>
        </p:nvSpPr>
        <p:spPr>
          <a:xfrm>
            <a:off x="2987675" y="1989138"/>
            <a:ext cx="0" cy="360362"/>
          </a:xfrm>
          <a:prstGeom prst="line">
            <a:avLst/>
          </a:prstGeom>
          <a:ln w="381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123" name="Line 19"/>
          <p:cNvSpPr/>
          <p:nvPr/>
        </p:nvSpPr>
        <p:spPr>
          <a:xfrm>
            <a:off x="2987675" y="2349500"/>
            <a:ext cx="2305050" cy="0"/>
          </a:xfrm>
          <a:prstGeom prst="line">
            <a:avLst/>
          </a:prstGeom>
          <a:ln w="381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124" name="Line 20"/>
          <p:cNvSpPr/>
          <p:nvPr/>
        </p:nvSpPr>
        <p:spPr>
          <a:xfrm flipV="1">
            <a:off x="5292725" y="1989138"/>
            <a:ext cx="0" cy="360362"/>
          </a:xfrm>
          <a:prstGeom prst="line">
            <a:avLst/>
          </a:prstGeom>
          <a:ln w="38100" cap="flat" cmpd="sng">
            <a:solidFill>
              <a:srgbClr val="00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7125" name="Line 21"/>
          <p:cNvSpPr/>
          <p:nvPr/>
        </p:nvSpPr>
        <p:spPr>
          <a:xfrm>
            <a:off x="4356100" y="2349500"/>
            <a:ext cx="0" cy="574675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7126" name="Line 22"/>
          <p:cNvSpPr/>
          <p:nvPr/>
        </p:nvSpPr>
        <p:spPr>
          <a:xfrm>
            <a:off x="5651500" y="692150"/>
            <a:ext cx="433388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127" name="Line 23"/>
          <p:cNvSpPr/>
          <p:nvPr/>
        </p:nvSpPr>
        <p:spPr>
          <a:xfrm>
            <a:off x="6084888" y="693738"/>
            <a:ext cx="0" cy="187325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8216" name="Text Box 24"/>
          <p:cNvSpPr txBox="1"/>
          <p:nvPr/>
        </p:nvSpPr>
        <p:spPr>
          <a:xfrm>
            <a:off x="3276600" y="6096000"/>
            <a:ext cx="2592388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zh-CN" sz="1800" dirty="0">
              <a:latin typeface="Arial Black" panose="020B0A04020102020204" pitchFamily="34" charset="0"/>
            </a:endParaRPr>
          </a:p>
        </p:txBody>
      </p:sp>
      <p:graphicFrame>
        <p:nvGraphicFramePr>
          <p:cNvPr id="47129" name="Object 25"/>
          <p:cNvGraphicFramePr>
            <a:graphicFrameLocks noChangeAspect="1"/>
          </p:cNvGraphicFramePr>
          <p:nvPr/>
        </p:nvGraphicFramePr>
        <p:xfrm>
          <a:off x="2195513" y="4149725"/>
          <a:ext cx="2800350" cy="1522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7" imgW="723900" imgH="393700" progId="Equation.3">
                  <p:embed/>
                </p:oleObj>
              </mc:Choice>
              <mc:Fallback>
                <p:oleObj name="" r:id="rId7" imgW="723900" imgH="393700" progId="Equation.3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195513" y="4149725"/>
                        <a:ext cx="2800350" cy="15224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30" name="Line 26"/>
          <p:cNvSpPr/>
          <p:nvPr/>
        </p:nvSpPr>
        <p:spPr>
          <a:xfrm flipH="1">
            <a:off x="2771775" y="3573463"/>
            <a:ext cx="0" cy="86360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7131" name="Line 27"/>
          <p:cNvSpPr/>
          <p:nvPr/>
        </p:nvSpPr>
        <p:spPr>
          <a:xfrm flipH="1">
            <a:off x="3708400" y="3573463"/>
            <a:ext cx="503238" cy="935037"/>
          </a:xfrm>
          <a:prstGeom prst="line">
            <a:avLst/>
          </a:prstGeom>
          <a:ln w="38100" cap="flat" cmpd="sng">
            <a:solidFill>
              <a:srgbClr val="00008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7132" name="Line 28"/>
          <p:cNvSpPr/>
          <p:nvPr/>
        </p:nvSpPr>
        <p:spPr>
          <a:xfrm flipH="1">
            <a:off x="4787900" y="3573463"/>
            <a:ext cx="863600" cy="1008062"/>
          </a:xfrm>
          <a:prstGeom prst="line">
            <a:avLst/>
          </a:prstGeom>
          <a:ln w="38100" cap="flat" cmpd="sng">
            <a:solidFill>
              <a:srgbClr val="000080"/>
            </a:solidFill>
            <a:prstDash val="solid"/>
            <a:headEnd type="none" w="med" len="med"/>
            <a:tailEnd type="triangle" w="med" len="med"/>
          </a:ln>
        </p:spPr>
      </p:sp>
      <p:graphicFrame>
        <p:nvGraphicFramePr>
          <p:cNvPr id="47133" name="Object 29"/>
          <p:cNvGraphicFramePr>
            <a:graphicFrameLocks noChangeAspect="1"/>
          </p:cNvGraphicFramePr>
          <p:nvPr/>
        </p:nvGraphicFramePr>
        <p:xfrm>
          <a:off x="2195513" y="5435600"/>
          <a:ext cx="2160587" cy="1522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9" imgW="558800" imgH="393700" progId="Equation.3">
                  <p:embed/>
                </p:oleObj>
              </mc:Choice>
              <mc:Fallback>
                <p:oleObj name="" r:id="rId9" imgW="558800" imgH="393700" progId="Equation.3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195513" y="5435600"/>
                        <a:ext cx="2160587" cy="15224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1000"/>
                                        <p:tgtEl>
                                          <p:spTgt spid="47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7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7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/>
      <p:bldP spid="47116" grpId="0"/>
      <p:bldP spid="47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468313" y="1196975"/>
          <a:ext cx="5616575" cy="123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1" imgW="1040765" imgH="228600" progId="Equation.3">
                  <p:embed/>
                </p:oleObj>
              </mc:Choice>
              <mc:Fallback>
                <p:oleObj name="" r:id="rId1" imgW="1040765" imgH="228600" progId="Equation.3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68313" y="1196975"/>
                        <a:ext cx="5616575" cy="1231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1" name="Object 3"/>
          <p:cNvGraphicFramePr>
            <a:graphicFrameLocks noChangeAspect="1"/>
          </p:cNvGraphicFramePr>
          <p:nvPr/>
        </p:nvGraphicFramePr>
        <p:xfrm>
          <a:off x="1219200" y="3905250"/>
          <a:ext cx="28194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3" imgW="494665" imgH="203200" progId="Equation.3">
                  <p:embed/>
                </p:oleObj>
              </mc:Choice>
              <mc:Fallback>
                <p:oleObj name="" r:id="rId3" imgW="494665" imgH="203200" progId="Equation.3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19200" y="3905250"/>
                        <a:ext cx="2819400" cy="11572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2" name="Line 4"/>
          <p:cNvSpPr/>
          <p:nvPr/>
        </p:nvSpPr>
        <p:spPr>
          <a:xfrm>
            <a:off x="1447800" y="2228850"/>
            <a:ext cx="0" cy="304800"/>
          </a:xfrm>
          <a:prstGeom prst="line">
            <a:avLst/>
          </a:prstGeom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33" name="Line 5"/>
          <p:cNvSpPr/>
          <p:nvPr/>
        </p:nvSpPr>
        <p:spPr>
          <a:xfrm>
            <a:off x="1447800" y="2533650"/>
            <a:ext cx="3581400" cy="0"/>
          </a:xfrm>
          <a:prstGeom prst="line">
            <a:avLst/>
          </a:prstGeom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34" name="Line 6"/>
          <p:cNvSpPr/>
          <p:nvPr/>
        </p:nvSpPr>
        <p:spPr>
          <a:xfrm flipV="1">
            <a:off x="5029200" y="2228850"/>
            <a:ext cx="0" cy="304800"/>
          </a:xfrm>
          <a:prstGeom prst="line">
            <a:avLst/>
          </a:prstGeom>
          <a:ln w="127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8135" name="Line 7"/>
          <p:cNvSpPr/>
          <p:nvPr/>
        </p:nvSpPr>
        <p:spPr>
          <a:xfrm>
            <a:off x="3581400" y="2533650"/>
            <a:ext cx="0" cy="381000"/>
          </a:xfrm>
          <a:prstGeom prst="line">
            <a:avLst/>
          </a:prstGeom>
          <a:ln w="127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8136" name="Line 8"/>
          <p:cNvSpPr/>
          <p:nvPr/>
        </p:nvSpPr>
        <p:spPr>
          <a:xfrm flipV="1">
            <a:off x="1981200" y="1314450"/>
            <a:ext cx="0" cy="381000"/>
          </a:xfrm>
          <a:prstGeom prst="line">
            <a:avLst/>
          </a:prstGeom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37" name="Line 9"/>
          <p:cNvSpPr/>
          <p:nvPr/>
        </p:nvSpPr>
        <p:spPr>
          <a:xfrm>
            <a:off x="1981200" y="1314450"/>
            <a:ext cx="3429000" cy="0"/>
          </a:xfrm>
          <a:prstGeom prst="line">
            <a:avLst/>
          </a:prstGeom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38" name="Line 10"/>
          <p:cNvSpPr/>
          <p:nvPr/>
        </p:nvSpPr>
        <p:spPr>
          <a:xfrm>
            <a:off x="5410200" y="1314450"/>
            <a:ext cx="0" cy="381000"/>
          </a:xfrm>
          <a:prstGeom prst="line">
            <a:avLst/>
          </a:prstGeom>
          <a:ln w="127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8139" name="Line 11"/>
          <p:cNvSpPr/>
          <p:nvPr/>
        </p:nvSpPr>
        <p:spPr>
          <a:xfrm>
            <a:off x="5410200" y="1314450"/>
            <a:ext cx="6096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40" name="Line 12"/>
          <p:cNvSpPr/>
          <p:nvPr/>
        </p:nvSpPr>
        <p:spPr>
          <a:xfrm>
            <a:off x="6019800" y="1314450"/>
            <a:ext cx="0" cy="1447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8141" name="Rectangle 13"/>
          <p:cNvSpPr/>
          <p:nvPr/>
        </p:nvSpPr>
        <p:spPr>
          <a:xfrm>
            <a:off x="2438400" y="3524250"/>
            <a:ext cx="1335088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1800" b="1" dirty="0">
                <a:solidFill>
                  <a:srgbClr val="FF0000"/>
                </a:solidFill>
                <a:latin typeface="Arial Black" panose="020B0A04020102020204" pitchFamily="34" charset="0"/>
              </a:rPr>
              <a:t>把系数相乘</a:t>
            </a:r>
            <a:endParaRPr lang="zh-CN" altLang="en-US" sz="18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48142" name="Group 14"/>
          <p:cNvGrpSpPr/>
          <p:nvPr/>
        </p:nvGrpSpPr>
        <p:grpSpPr>
          <a:xfrm>
            <a:off x="4343400" y="3371850"/>
            <a:ext cx="2716213" cy="873125"/>
            <a:chOff x="2640" y="3168"/>
            <a:chExt cx="1711" cy="550"/>
          </a:xfrm>
        </p:grpSpPr>
        <p:grpSp>
          <p:nvGrpSpPr>
            <p:cNvPr id="9261" name="Group 15"/>
            <p:cNvGrpSpPr/>
            <p:nvPr/>
          </p:nvGrpSpPr>
          <p:grpSpPr>
            <a:xfrm>
              <a:off x="2640" y="3168"/>
              <a:ext cx="1711" cy="550"/>
              <a:chOff x="2784" y="3024"/>
              <a:chExt cx="1711" cy="550"/>
            </a:xfrm>
          </p:grpSpPr>
          <p:sp>
            <p:nvSpPr>
              <p:cNvPr id="9263" name="Text Box 16"/>
              <p:cNvSpPr txBox="1"/>
              <p:nvPr/>
            </p:nvSpPr>
            <p:spPr>
              <a:xfrm>
                <a:off x="3729" y="3343"/>
                <a:ext cx="116" cy="2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pPr eaLnBrk="1" hangingPunct="1"/>
                <a:endParaRPr lang="zh-CN" altLang="zh-CN" sz="1800" b="1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9264" name="Rectangle 17"/>
              <p:cNvSpPr/>
              <p:nvPr/>
            </p:nvSpPr>
            <p:spPr>
              <a:xfrm>
                <a:off x="2784" y="3216"/>
                <a:ext cx="1711" cy="2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pPr eaLnBrk="1" hangingPunct="1"/>
                <a:r>
                  <a:rPr lang="zh-CN" altLang="en-US" sz="1800" b="1" dirty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把相同字母的幂分别相乘</a:t>
                </a:r>
                <a:endParaRPr lang="zh-CN" altLang="en-US" sz="1800" b="1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9265" name="Rectangle 18"/>
              <p:cNvSpPr/>
              <p:nvPr/>
            </p:nvSpPr>
            <p:spPr>
              <a:xfrm>
                <a:off x="2784" y="3216"/>
                <a:ext cx="1680" cy="24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eaLnBrk="1" hangingPunct="1"/>
                <a:endParaRPr lang="zh-CN" altLang="en-US" dirty="0">
                  <a:latin typeface="Tahoma" panose="020B0604030504040204" pitchFamily="34" charset="0"/>
                </a:endParaRPr>
              </a:p>
            </p:txBody>
          </p:sp>
          <p:sp>
            <p:nvSpPr>
              <p:cNvPr id="9266" name="Line 19"/>
              <p:cNvSpPr/>
              <p:nvPr/>
            </p:nvSpPr>
            <p:spPr>
              <a:xfrm flipV="1">
                <a:off x="3648" y="3024"/>
                <a:ext cx="0" cy="144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</p:grpSp>
        <p:sp>
          <p:nvSpPr>
            <p:cNvPr id="9262" name="Line 20"/>
            <p:cNvSpPr/>
            <p:nvPr/>
          </p:nvSpPr>
          <p:spPr>
            <a:xfrm>
              <a:off x="3216" y="3168"/>
              <a:ext cx="672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48149" name="Group 21"/>
          <p:cNvGrpSpPr/>
          <p:nvPr/>
        </p:nvGrpSpPr>
        <p:grpSpPr>
          <a:xfrm>
            <a:off x="5903913" y="2609850"/>
            <a:ext cx="3276600" cy="1939925"/>
            <a:chOff x="3552" y="1392"/>
            <a:chExt cx="2064" cy="1222"/>
          </a:xfrm>
        </p:grpSpPr>
        <p:sp>
          <p:nvSpPr>
            <p:cNvPr id="9257" name="Rectangle 22"/>
            <p:cNvSpPr/>
            <p:nvPr/>
          </p:nvSpPr>
          <p:spPr>
            <a:xfrm>
              <a:off x="3552" y="2352"/>
              <a:ext cx="2064" cy="262"/>
            </a:xfrm>
            <a:prstGeom prst="rect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2000" b="1" dirty="0">
                  <a:solidFill>
                    <a:srgbClr val="FF0000"/>
                  </a:solidFill>
                  <a:latin typeface="Arial Black" panose="020B0A04020102020204" pitchFamily="34" charset="0"/>
                </a:rPr>
                <a:t>其余字母连同它的指数不变</a:t>
              </a:r>
              <a:endParaRPr lang="zh-CN" altLang="en-US" sz="2000" b="1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258" name="Line 23"/>
            <p:cNvSpPr/>
            <p:nvPr/>
          </p:nvSpPr>
          <p:spPr>
            <a:xfrm flipV="1">
              <a:off x="4800" y="1728"/>
              <a:ext cx="1" cy="624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59" name="Line 24"/>
            <p:cNvSpPr/>
            <p:nvPr/>
          </p:nvSpPr>
          <p:spPr>
            <a:xfrm>
              <a:off x="4416" y="1728"/>
              <a:ext cx="384" cy="1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60" name="Rectangle 25"/>
            <p:cNvSpPr/>
            <p:nvPr/>
          </p:nvSpPr>
          <p:spPr>
            <a:xfrm>
              <a:off x="3936" y="1392"/>
              <a:ext cx="480" cy="528"/>
            </a:xfrm>
            <a:prstGeom prst="rect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eaLnBrk="1" hangingPunct="1"/>
              <a:endParaRPr lang="zh-CN" altLang="en-US" dirty="0">
                <a:latin typeface="Tahoma" panose="020B0604030504040204" pitchFamily="34" charset="0"/>
              </a:endParaRPr>
            </a:p>
          </p:txBody>
        </p:sp>
      </p:grpSp>
      <p:sp>
        <p:nvSpPr>
          <p:cNvPr id="48154" name="Line 26"/>
          <p:cNvSpPr/>
          <p:nvPr/>
        </p:nvSpPr>
        <p:spPr>
          <a:xfrm flipH="1">
            <a:off x="2484438" y="3397250"/>
            <a:ext cx="1079500" cy="863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8155" name="Line 27"/>
          <p:cNvSpPr/>
          <p:nvPr/>
        </p:nvSpPr>
        <p:spPr>
          <a:xfrm flipH="1">
            <a:off x="3132138" y="3397250"/>
            <a:ext cx="2519362" cy="863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8156" name="Line 28"/>
          <p:cNvSpPr/>
          <p:nvPr/>
        </p:nvSpPr>
        <p:spPr>
          <a:xfrm flipH="1">
            <a:off x="4067175" y="3468688"/>
            <a:ext cx="2376488" cy="8651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8157" name="Text Box 29"/>
          <p:cNvSpPr txBox="1"/>
          <p:nvPr/>
        </p:nvSpPr>
        <p:spPr>
          <a:xfrm>
            <a:off x="0" y="2636838"/>
            <a:ext cx="20510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Arial Black" panose="020B0A04020102020204" pitchFamily="34" charset="0"/>
              </a:rPr>
              <a:t>解：原式</a:t>
            </a:r>
            <a:r>
              <a:rPr lang="en-US" altLang="zh-CN" sz="2800" b="1" dirty="0">
                <a:latin typeface="Arial Black" panose="020B0A04020102020204" pitchFamily="34" charset="0"/>
              </a:rPr>
              <a:t>=</a:t>
            </a:r>
            <a:endParaRPr lang="en-US" altLang="zh-CN" sz="2800" b="1" dirty="0">
              <a:latin typeface="Arial Black" panose="020B0A04020102020204" pitchFamily="34" charset="0"/>
            </a:endParaRPr>
          </a:p>
        </p:txBody>
      </p:sp>
      <p:grpSp>
        <p:nvGrpSpPr>
          <p:cNvPr id="48158" name="Group 30"/>
          <p:cNvGrpSpPr/>
          <p:nvPr/>
        </p:nvGrpSpPr>
        <p:grpSpPr>
          <a:xfrm>
            <a:off x="5440363" y="2492375"/>
            <a:ext cx="2155825" cy="914400"/>
            <a:chOff x="3382" y="1389"/>
            <a:chExt cx="1358" cy="576"/>
          </a:xfrm>
        </p:grpSpPr>
        <p:sp>
          <p:nvSpPr>
            <p:cNvPr id="9252" name="Rectangle 31"/>
            <p:cNvSpPr/>
            <p:nvPr/>
          </p:nvSpPr>
          <p:spPr>
            <a:xfrm>
              <a:off x="3585" y="1394"/>
              <a:ext cx="132" cy="3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33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grpSp>
          <p:nvGrpSpPr>
            <p:cNvPr id="9253" name="Group 32"/>
            <p:cNvGrpSpPr/>
            <p:nvPr/>
          </p:nvGrpSpPr>
          <p:grpSpPr>
            <a:xfrm>
              <a:off x="3382" y="1389"/>
              <a:ext cx="1358" cy="576"/>
              <a:chOff x="3382" y="1389"/>
              <a:chExt cx="1358" cy="576"/>
            </a:xfrm>
          </p:grpSpPr>
          <p:sp>
            <p:nvSpPr>
              <p:cNvPr id="9254" name="Rectangle 33"/>
              <p:cNvSpPr/>
              <p:nvPr/>
            </p:nvSpPr>
            <p:spPr>
              <a:xfrm>
                <a:off x="3382" y="1417"/>
                <a:ext cx="224" cy="53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0" tIns="0" rIns="0" bIns="0">
                <a:spAutoFit/>
              </a:bodyPr>
              <a:p>
                <a:pPr eaLnBrk="1" hangingPunct="1"/>
                <a:r>
                  <a:rPr lang="en-US" altLang="zh-CN" sz="5600" i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a</a:t>
                </a:r>
                <a:endParaRPr lang="en-US" altLang="zh-CN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255" name="Text Box 34"/>
              <p:cNvSpPr txBox="1"/>
              <p:nvPr/>
            </p:nvSpPr>
            <p:spPr>
              <a:xfrm>
                <a:off x="3696" y="1389"/>
                <a:ext cx="544" cy="57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5400" dirty="0">
                    <a:latin typeface="Comic Sans MS" panose="030F0702030302020204" pitchFamily="66" charset="0"/>
                  </a:rPr>
                  <a:t>a</a:t>
                </a:r>
                <a:r>
                  <a:rPr lang="en-US" altLang="zh-CN" sz="4000" baseline="32000" dirty="0">
                    <a:solidFill>
                      <a:srgbClr val="FF3300"/>
                    </a:solidFill>
                    <a:latin typeface="Comic Sans MS" panose="030F0702030302020204" pitchFamily="66" charset="0"/>
                  </a:rPr>
                  <a:t>1</a:t>
                </a:r>
                <a:endParaRPr lang="en-US" altLang="zh-CN" sz="4000" baseline="32000" dirty="0">
                  <a:solidFill>
                    <a:srgbClr val="FF3300"/>
                  </a:solidFill>
                  <a:latin typeface="Comic Sans MS" panose="030F0702030302020204" pitchFamily="66" charset="0"/>
                </a:endParaRPr>
              </a:p>
            </p:txBody>
          </p:sp>
          <p:sp>
            <p:nvSpPr>
              <p:cNvPr id="9256" name="Text Box 35"/>
              <p:cNvSpPr txBox="1"/>
              <p:nvPr/>
            </p:nvSpPr>
            <p:spPr>
              <a:xfrm>
                <a:off x="4105" y="1434"/>
                <a:ext cx="635" cy="5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4800" dirty="0">
                    <a:latin typeface="Times New Roman" panose="02020603050405020304" pitchFamily="18" charset="0"/>
                  </a:rPr>
                  <a:t>b</a:t>
                </a:r>
                <a:r>
                  <a:rPr lang="en-US" altLang="zh-CN" sz="4000" baseline="36000" dirty="0">
                    <a:latin typeface="Times New Roman" panose="02020603050405020304" pitchFamily="18" charset="0"/>
                  </a:rPr>
                  <a:t>3</a:t>
                </a:r>
                <a:endParaRPr lang="en-US" altLang="zh-CN" sz="4000" baseline="36000" dirty="0">
                  <a:latin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48164" name="Group 36"/>
          <p:cNvGrpSpPr/>
          <p:nvPr/>
        </p:nvGrpSpPr>
        <p:grpSpPr>
          <a:xfrm>
            <a:off x="1912938" y="2205038"/>
            <a:ext cx="3525837" cy="1201737"/>
            <a:chOff x="1205" y="1212"/>
            <a:chExt cx="2221" cy="757"/>
          </a:xfrm>
        </p:grpSpPr>
        <p:sp>
          <p:nvSpPr>
            <p:cNvPr id="9241" name="Rectangle 37"/>
            <p:cNvSpPr/>
            <p:nvPr/>
          </p:nvSpPr>
          <p:spPr>
            <a:xfrm>
              <a:off x="1205" y="1212"/>
              <a:ext cx="205" cy="7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7700" dirty="0">
                  <a:solidFill>
                    <a:srgbClr val="000000"/>
                  </a:solidFill>
                  <a:latin typeface="Symbol" panose="05050102010706020507" pitchFamily="18" charset="2"/>
                </a:rPr>
                <a:t>[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9242" name="Rectangle 38"/>
            <p:cNvSpPr/>
            <p:nvPr/>
          </p:nvSpPr>
          <p:spPr>
            <a:xfrm>
              <a:off x="3221" y="1212"/>
              <a:ext cx="205" cy="7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7700" dirty="0">
                  <a:solidFill>
                    <a:srgbClr val="000000"/>
                  </a:solidFill>
                  <a:latin typeface="Symbol" panose="05050102010706020507" pitchFamily="18" charset="2"/>
                </a:rPr>
                <a:t>]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9243" name="Rectangle 39"/>
            <p:cNvSpPr/>
            <p:nvPr/>
          </p:nvSpPr>
          <p:spPr>
            <a:xfrm>
              <a:off x="3062" y="1431"/>
              <a:ext cx="149" cy="5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56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)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9244" name="Rectangle 40"/>
            <p:cNvSpPr/>
            <p:nvPr/>
          </p:nvSpPr>
          <p:spPr>
            <a:xfrm>
              <a:off x="2853" y="1431"/>
              <a:ext cx="224" cy="5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56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3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9245" name="Rectangle 41"/>
            <p:cNvSpPr/>
            <p:nvPr/>
          </p:nvSpPr>
          <p:spPr>
            <a:xfrm>
              <a:off x="2447" y="1431"/>
              <a:ext cx="149" cy="5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56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(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9246" name="Rectangle 42"/>
            <p:cNvSpPr/>
            <p:nvPr/>
          </p:nvSpPr>
          <p:spPr>
            <a:xfrm>
              <a:off x="1951" y="1431"/>
              <a:ext cx="149" cy="5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56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)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9247" name="Rectangle 43"/>
            <p:cNvSpPr/>
            <p:nvPr/>
          </p:nvSpPr>
          <p:spPr>
            <a:xfrm>
              <a:off x="1728" y="1431"/>
              <a:ext cx="224" cy="5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56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9248" name="Rectangle 44"/>
            <p:cNvSpPr/>
            <p:nvPr/>
          </p:nvSpPr>
          <p:spPr>
            <a:xfrm>
              <a:off x="1323" y="1431"/>
              <a:ext cx="149" cy="5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56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(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9249" name="Rectangle 45"/>
            <p:cNvSpPr/>
            <p:nvPr/>
          </p:nvSpPr>
          <p:spPr>
            <a:xfrm>
              <a:off x="2608" y="1379"/>
              <a:ext cx="246" cy="5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5600" dirty="0">
                  <a:solidFill>
                    <a:srgbClr val="000000"/>
                  </a:solidFill>
                  <a:latin typeface="Symbol" panose="05050102010706020507" pitchFamily="18" charset="2"/>
                </a:rPr>
                <a:t>-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9250" name="Rectangle 46"/>
            <p:cNvSpPr/>
            <p:nvPr/>
          </p:nvSpPr>
          <p:spPr>
            <a:xfrm>
              <a:off x="1483" y="1379"/>
              <a:ext cx="246" cy="5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5600" dirty="0">
                  <a:solidFill>
                    <a:srgbClr val="000000"/>
                  </a:solidFill>
                  <a:latin typeface="Symbol" panose="05050102010706020507" pitchFamily="18" charset="2"/>
                </a:rPr>
                <a:t>-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9251" name="Text Box 47"/>
            <p:cNvSpPr txBox="1"/>
            <p:nvPr/>
          </p:nvSpPr>
          <p:spPr>
            <a:xfrm>
              <a:off x="2064" y="1570"/>
              <a:ext cx="453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en-US" altLang="zh-CN" sz="3200" b="1" dirty="0">
                  <a:latin typeface="Times New Roman" panose="02020603050405020304" pitchFamily="18" charset="0"/>
                </a:rPr>
                <a:t>×</a:t>
              </a:r>
              <a:endParaRPr lang="en-US" altLang="zh-CN" sz="3200" b="1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9238" name="Oval 48"/>
          <p:cNvSpPr/>
          <p:nvPr/>
        </p:nvSpPr>
        <p:spPr>
          <a:xfrm>
            <a:off x="395288" y="260350"/>
            <a:ext cx="2376487" cy="647700"/>
          </a:xfrm>
          <a:prstGeom prst="ellipse">
            <a:avLst/>
          </a:prstGeom>
          <a:solidFill>
            <a:schemeClr val="accent1"/>
          </a:solidFill>
          <a:ln w="44450" cap="flat" cmpd="sng">
            <a:solidFill>
              <a:srgbClr val="FF9900"/>
            </a:solidFill>
            <a:prstDash val="solid"/>
            <a:headEnd type="none" w="med" len="med"/>
            <a:tailEnd type="none" w="med" len="med"/>
          </a:ln>
          <a:effectLst>
            <a:prstShdw prst="shdw17" dist="17961" dir="13499999">
              <a:srgbClr val="995C00"/>
            </a:prstShdw>
          </a:effectLst>
        </p:spPr>
        <p:txBody>
          <a:bodyPr wrap="none" anchor="ctr"/>
          <a:p>
            <a:pPr eaLnBrk="1" hangingPunct="1"/>
            <a:endParaRPr lang="zh-CN" altLang="en-US" dirty="0">
              <a:latin typeface="Tahoma" panose="020B0604030504040204" pitchFamily="34" charset="0"/>
            </a:endParaRPr>
          </a:p>
        </p:txBody>
      </p:sp>
      <p:sp>
        <p:nvSpPr>
          <p:cNvPr id="48177" name="Rectangle 49"/>
          <p:cNvSpPr>
            <a:spLocks noChangeArrowheads="1"/>
          </p:cNvSpPr>
          <p:nvPr/>
        </p:nvSpPr>
        <p:spPr bwMode="auto">
          <a:xfrm>
            <a:off x="468313" y="908050"/>
            <a:ext cx="2303463" cy="730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40" name="Text Box 50"/>
          <p:cNvSpPr txBox="1"/>
          <p:nvPr/>
        </p:nvSpPr>
        <p:spPr>
          <a:xfrm>
            <a:off x="395288" y="260350"/>
            <a:ext cx="345598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i="1" dirty="0">
                <a:solidFill>
                  <a:srgbClr val="0033CC"/>
                </a:solidFill>
                <a:latin typeface="Arial Black" panose="020B0A04020102020204" pitchFamily="34" charset="0"/>
              </a:rPr>
              <a:t>例题 </a:t>
            </a:r>
            <a:r>
              <a:rPr lang="en-US" altLang="zh-CN" sz="3200" b="1" i="1" dirty="0">
                <a:solidFill>
                  <a:srgbClr val="0033CC"/>
                </a:solidFill>
                <a:latin typeface="Arial Black" panose="020B0A04020102020204" pitchFamily="34" charset="0"/>
              </a:rPr>
              <a:t>(2)</a:t>
            </a:r>
            <a:endParaRPr lang="en-US" altLang="zh-CN" sz="3200" b="1" i="1" dirty="0">
              <a:solidFill>
                <a:srgbClr val="0033CC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3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8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8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8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48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41" grpId="0"/>
      <p:bldP spid="481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9458" name="Text Box 2"/>
          <p:cNvSpPr txBox="1"/>
          <p:nvPr/>
        </p:nvSpPr>
        <p:spPr>
          <a:xfrm>
            <a:off x="1042988" y="981075"/>
            <a:ext cx="7050087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4000" b="1" dirty="0">
                <a:solidFill>
                  <a:schemeClr val="hlink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单项式乘</a:t>
            </a:r>
            <a:r>
              <a:rPr lang="zh-CN" altLang="en-US" sz="4400" b="1" dirty="0">
                <a:solidFill>
                  <a:schemeClr val="hlink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单项式</a:t>
            </a:r>
            <a:r>
              <a:rPr lang="zh-CN" altLang="en-US" sz="4000" b="1" dirty="0">
                <a:solidFill>
                  <a:schemeClr val="hlink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的运算法则：</a:t>
            </a:r>
            <a:r>
              <a:rPr lang="zh-CN" altLang="en-US" b="1" dirty="0">
                <a:solidFill>
                  <a:schemeClr val="hlink"/>
                </a:solidFill>
                <a:latin typeface="Tahoma" panose="020B0604030504040204" pitchFamily="34" charset="0"/>
              </a:rPr>
              <a:t> </a:t>
            </a:r>
            <a:endParaRPr lang="zh-CN" altLang="en-US" b="1" dirty="0">
              <a:solidFill>
                <a:schemeClr val="hlink"/>
              </a:solidFill>
              <a:latin typeface="Tahoma" panose="020B0604030504040204" pitchFamily="34" charset="0"/>
            </a:endParaRPr>
          </a:p>
        </p:txBody>
      </p:sp>
      <p:sp>
        <p:nvSpPr>
          <p:cNvPr id="10243" name="WordArt 5"/>
          <p:cNvSpPr>
            <a:spLocks noTextEdit="1"/>
          </p:cNvSpPr>
          <p:nvPr/>
        </p:nvSpPr>
        <p:spPr>
          <a:xfrm>
            <a:off x="395288" y="188913"/>
            <a:ext cx="20161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19050" cap="flat" cmpd="sng">
                  <a:solidFill>
                    <a:srgbClr val="000000"/>
                  </a:solidFill>
                  <a:prstDash val="solid"/>
                  <a:miter/>
                  <a:headEnd type="none" w="med" len="med"/>
                  <a:tailEnd type="none" w="med" len="med"/>
                </a:ln>
                <a:solidFill>
                  <a:schemeClr val="tx1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检测题一</a:t>
            </a:r>
            <a:endParaRPr lang="zh-CN" altLang="en-US" sz="3600">
              <a:ln w="1905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  <a:solidFill>
                <a:schemeClr val="tx1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9469" name="Group 13"/>
          <p:cNvGrpSpPr/>
          <p:nvPr/>
        </p:nvGrpSpPr>
        <p:grpSpPr>
          <a:xfrm>
            <a:off x="539750" y="1557338"/>
            <a:ext cx="8064500" cy="4800600"/>
            <a:chOff x="340" y="981"/>
            <a:chExt cx="5080" cy="3024"/>
          </a:xfrm>
        </p:grpSpPr>
        <p:sp>
          <p:nvSpPr>
            <p:cNvPr id="10249" name="AutoShape 7"/>
            <p:cNvSpPr/>
            <p:nvPr/>
          </p:nvSpPr>
          <p:spPr>
            <a:xfrm>
              <a:off x="340" y="981"/>
              <a:ext cx="5080" cy="3024"/>
            </a:xfrm>
            <a:prstGeom prst="horizontalScroll">
              <a:avLst>
                <a:gd name="adj" fmla="val 12500"/>
              </a:avLst>
            </a:prstGeom>
            <a:gradFill rotWithShape="0">
              <a:gsLst>
                <a:gs pos="0">
                  <a:srgbClr val="66FF99"/>
                </a:gs>
                <a:gs pos="50000">
                  <a:srgbClr val="FFFFFF"/>
                </a:gs>
                <a:gs pos="100000">
                  <a:srgbClr val="66FF99"/>
                </a:gs>
              </a:gsLst>
              <a:lin ang="5400000" scaled="1"/>
              <a:tileRect/>
            </a:gra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eaLnBrk="1" hangingPunct="1"/>
              <a:endParaRPr lang="zh-CN" altLang="en-US" dirty="0">
                <a:latin typeface="Tahoma" panose="020B0604030504040204" pitchFamily="34" charset="0"/>
              </a:endParaRPr>
            </a:p>
          </p:txBody>
        </p:sp>
        <p:sp>
          <p:nvSpPr>
            <p:cNvPr id="10250" name="Text Box 8"/>
            <p:cNvSpPr txBox="1"/>
            <p:nvPr/>
          </p:nvSpPr>
          <p:spPr>
            <a:xfrm>
              <a:off x="855" y="1427"/>
              <a:ext cx="4388" cy="197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4000" b="1" dirty="0">
                  <a:solidFill>
                    <a:schemeClr val="bg2"/>
                  </a:solidFill>
                  <a:latin typeface="Times New Roman" panose="02020603050405020304" pitchFamily="18" charset="0"/>
                  <a:ea typeface="隶书" pitchFamily="49" charset="-122"/>
                </a:rPr>
                <a:t>单项式与单项式相乘，把它们的</a:t>
              </a:r>
              <a:r>
                <a:rPr lang="en-US" altLang="zh-CN" sz="4000" b="1" dirty="0">
                  <a:solidFill>
                    <a:schemeClr val="bg2"/>
                  </a:solidFill>
                  <a:latin typeface="Times New Roman" panose="02020603050405020304" pitchFamily="18" charset="0"/>
                  <a:ea typeface="隶书" pitchFamily="49" charset="-122"/>
                </a:rPr>
                <a:t>________________</a:t>
              </a:r>
              <a:r>
                <a:rPr lang="zh-CN" altLang="en-US" sz="4000" b="1" dirty="0">
                  <a:solidFill>
                    <a:schemeClr val="bg2"/>
                  </a:solidFill>
                  <a:latin typeface="Times New Roman" panose="02020603050405020304" pitchFamily="18" charset="0"/>
                  <a:ea typeface="隶书" pitchFamily="49" charset="-122"/>
                </a:rPr>
                <a:t>分别相乘，对于</a:t>
              </a:r>
              <a:r>
                <a:rPr lang="en-US" altLang="zh-CN" sz="4000" b="1" dirty="0">
                  <a:solidFill>
                    <a:schemeClr val="bg2"/>
                  </a:solidFill>
                  <a:latin typeface="Times New Roman" panose="02020603050405020304" pitchFamily="18" charset="0"/>
                  <a:ea typeface="隶书" pitchFamily="49" charset="-122"/>
                </a:rPr>
                <a:t>_________________ </a:t>
              </a:r>
              <a:endParaRPr lang="en-US" altLang="zh-CN" sz="4000" b="1" dirty="0">
                <a:solidFill>
                  <a:schemeClr val="bg2"/>
                </a:solidFill>
                <a:latin typeface="Times New Roman" panose="02020603050405020304" pitchFamily="18" charset="0"/>
                <a:ea typeface="隶书" pitchFamily="49" charset="-122"/>
              </a:endParaRPr>
            </a:p>
            <a:p>
              <a:pPr eaLnBrk="1" hangingPunct="1"/>
              <a:r>
                <a:rPr lang="en-US" altLang="zh-CN" sz="4000" b="1" dirty="0">
                  <a:solidFill>
                    <a:schemeClr val="bg2"/>
                  </a:solidFill>
                  <a:latin typeface="Times New Roman" panose="02020603050405020304" pitchFamily="18" charset="0"/>
                  <a:ea typeface="隶书" pitchFamily="49" charset="-122"/>
                </a:rPr>
                <a:t>________</a:t>
              </a:r>
              <a:r>
                <a:rPr lang="zh-CN" altLang="en-US" sz="4000" b="1" dirty="0">
                  <a:solidFill>
                    <a:schemeClr val="bg2"/>
                  </a:solidFill>
                  <a:latin typeface="Times New Roman" panose="02020603050405020304" pitchFamily="18" charset="0"/>
                  <a:ea typeface="隶书" pitchFamily="49" charset="-122"/>
                </a:rPr>
                <a:t>则连同它的指数作为</a:t>
              </a:r>
              <a:r>
                <a:rPr lang="en-US" altLang="zh-CN" sz="4000" b="1" dirty="0">
                  <a:solidFill>
                    <a:schemeClr val="bg2"/>
                  </a:solidFill>
                  <a:latin typeface="Times New Roman" panose="02020603050405020304" pitchFamily="18" charset="0"/>
                  <a:ea typeface="隶书" pitchFamily="49" charset="-122"/>
                </a:rPr>
                <a:t>_______________</a:t>
              </a:r>
              <a:r>
                <a:rPr lang="zh-CN" altLang="en-US" sz="4000" b="1" dirty="0">
                  <a:solidFill>
                    <a:schemeClr val="bg2"/>
                  </a:solidFill>
                  <a:latin typeface="Times New Roman" panose="02020603050405020304" pitchFamily="18" charset="0"/>
                  <a:ea typeface="隶书" pitchFamily="49" charset="-122"/>
                </a:rPr>
                <a:t>。</a:t>
              </a:r>
              <a:endParaRPr lang="zh-CN" altLang="en-US" sz="4000" b="1" dirty="0">
                <a:solidFill>
                  <a:schemeClr val="bg2"/>
                </a:solidFill>
                <a:latin typeface="Times New Roman" panose="02020603050405020304" pitchFamily="18" charset="0"/>
                <a:ea typeface="隶书" pitchFamily="49" charset="-122"/>
              </a:endParaRPr>
            </a:p>
          </p:txBody>
        </p:sp>
      </p:grpSp>
      <p:sp>
        <p:nvSpPr>
          <p:cNvPr id="19465" name="Rectangle 9"/>
          <p:cNvSpPr/>
          <p:nvPr/>
        </p:nvSpPr>
        <p:spPr>
          <a:xfrm>
            <a:off x="2195513" y="2924175"/>
            <a:ext cx="3068637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</a:rPr>
              <a:t>系数</a:t>
            </a:r>
            <a:r>
              <a:rPr lang="zh-CN" altLang="en-US" sz="3200" b="1" dirty="0">
                <a:solidFill>
                  <a:srgbClr val="6600CC"/>
                </a:solidFill>
                <a:latin typeface="Tahoma" panose="020B0604030504040204" pitchFamily="34" charset="0"/>
              </a:rPr>
              <a:t>、</a:t>
            </a:r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</a:rPr>
              <a:t>同底数幂</a:t>
            </a:r>
            <a:endParaRPr lang="zh-CN" altLang="en-US" sz="3200" b="1" dirty="0">
              <a:solidFill>
                <a:srgbClr val="FF0000"/>
              </a:solidFill>
              <a:latin typeface="Tahoma" panose="020B0604030504040204" pitchFamily="34" charset="0"/>
            </a:endParaRPr>
          </a:p>
        </p:txBody>
      </p:sp>
      <p:sp>
        <p:nvSpPr>
          <p:cNvPr id="19466" name="Rectangle 10"/>
          <p:cNvSpPr/>
          <p:nvPr/>
        </p:nvSpPr>
        <p:spPr>
          <a:xfrm>
            <a:off x="2771775" y="3521075"/>
            <a:ext cx="4672013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</a:rPr>
              <a:t>只在一个单项式里含有的</a:t>
            </a:r>
            <a:endParaRPr lang="zh-CN" altLang="en-US" sz="3200" b="1" dirty="0">
              <a:solidFill>
                <a:srgbClr val="FF0000"/>
              </a:solidFill>
              <a:latin typeface="Tahoma" panose="020B0604030504040204" pitchFamily="34" charset="0"/>
            </a:endParaRPr>
          </a:p>
        </p:txBody>
      </p:sp>
      <p:sp>
        <p:nvSpPr>
          <p:cNvPr id="19467" name="Rectangle 11"/>
          <p:cNvSpPr/>
          <p:nvPr/>
        </p:nvSpPr>
        <p:spPr>
          <a:xfrm>
            <a:off x="2051050" y="4149725"/>
            <a:ext cx="100012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</a:rPr>
              <a:t>字母</a:t>
            </a:r>
            <a:endParaRPr lang="zh-CN" altLang="en-US" sz="3200" b="1" dirty="0">
              <a:solidFill>
                <a:srgbClr val="FF0000"/>
              </a:solidFill>
              <a:latin typeface="Tahoma" panose="020B0604030504040204" pitchFamily="34" charset="0"/>
            </a:endParaRPr>
          </a:p>
        </p:txBody>
      </p:sp>
      <p:sp>
        <p:nvSpPr>
          <p:cNvPr id="19468" name="Rectangle 12"/>
          <p:cNvSpPr/>
          <p:nvPr/>
        </p:nvSpPr>
        <p:spPr>
          <a:xfrm>
            <a:off x="1619250" y="4692650"/>
            <a:ext cx="263207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</a:rPr>
              <a:t>积的一个因式</a:t>
            </a:r>
            <a:endParaRPr lang="zh-CN" altLang="en-US" sz="3200" b="1" dirty="0">
              <a:solidFill>
                <a:srgbClr val="FF0000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65" grpId="0"/>
      <p:bldP spid="19466" grpId="0"/>
      <p:bldP spid="19467" grpId="0"/>
      <p:bldP spid="1946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aphicFrame>
        <p:nvGraphicFramePr>
          <p:cNvPr id="11266" name="Object 6"/>
          <p:cNvGraphicFramePr>
            <a:graphicFrameLocks noChangeAspect="1"/>
          </p:cNvGraphicFramePr>
          <p:nvPr>
            <p:ph sz="quarter" idx="1"/>
          </p:nvPr>
        </p:nvGraphicFramePr>
        <p:xfrm>
          <a:off x="3059113" y="1557338"/>
          <a:ext cx="1728787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1" imgW="749300" imgH="266700" progId="Equation.3">
                  <p:embed/>
                </p:oleObj>
              </mc:Choice>
              <mc:Fallback>
                <p:oleObj name="" r:id="rId1" imgW="749300" imgH="266700" progId="Equation.3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3059113" y="1557338"/>
                        <a:ext cx="1728787" cy="604837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7" name="Object 8"/>
          <p:cNvGraphicFramePr>
            <a:graphicFrameLocks noChangeAspect="1"/>
          </p:cNvGraphicFramePr>
          <p:nvPr>
            <p:ph sz="quarter" idx="1"/>
          </p:nvPr>
        </p:nvGraphicFramePr>
        <p:xfrm>
          <a:off x="2843213" y="2276475"/>
          <a:ext cx="2663825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3" imgW="1384300" imgH="304800" progId="Equation.3">
                  <p:embed/>
                </p:oleObj>
              </mc:Choice>
              <mc:Fallback>
                <p:oleObj name="" r:id="rId3" imgW="1384300" imgH="304800" progId="Equation.3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2843213" y="2276475"/>
                        <a:ext cx="2663825" cy="671513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14"/>
          <p:cNvGraphicFramePr>
            <a:graphicFrameLocks noChangeAspect="1"/>
          </p:cNvGraphicFramePr>
          <p:nvPr>
            <p:ph sz="quarter" idx="1"/>
          </p:nvPr>
        </p:nvGraphicFramePr>
        <p:xfrm>
          <a:off x="2843213" y="2997200"/>
          <a:ext cx="3455987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5" imgW="1435100" imgH="304800" progId="Equation.3">
                  <p:embed/>
                </p:oleObj>
              </mc:Choice>
              <mc:Fallback>
                <p:oleObj name="" r:id="rId5" imgW="1435100" imgH="304800" progId="Equation.3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6">
                        <a:clrChange>
                          <a:clrFrom>
                            <a:srgbClr val="000000"/>
                          </a:clrFrom>
                          <a:clrTo>
                            <a:srgbClr val="1C1C1C"/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2843213" y="2997200"/>
                        <a:ext cx="3455987" cy="698500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17"/>
          <p:cNvGraphicFramePr>
            <a:graphicFrameLocks noChangeAspect="1"/>
          </p:cNvGraphicFramePr>
          <p:nvPr>
            <p:ph sz="quarter" idx="1"/>
          </p:nvPr>
        </p:nvGraphicFramePr>
        <p:xfrm>
          <a:off x="2771775" y="3789363"/>
          <a:ext cx="3384550" cy="72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7" imgW="1282700" imgH="304800" progId="Equation.3">
                  <p:embed/>
                </p:oleObj>
              </mc:Choice>
              <mc:Fallback>
                <p:oleObj name="" r:id="rId7" imgW="1282700" imgH="304800" progId="Equation.3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8">
                        <a:clrChange>
                          <a:clrFrom>
                            <a:srgbClr val="000000"/>
                          </a:clrFrom>
                          <a:clrTo>
                            <a:srgbClr val="1C1C1C"/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2771775" y="3789363"/>
                        <a:ext cx="3384550" cy="722312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0" name="Object 20"/>
          <p:cNvGraphicFramePr>
            <a:graphicFrameLocks noChangeAspect="1"/>
          </p:cNvGraphicFramePr>
          <p:nvPr/>
        </p:nvGraphicFramePr>
        <p:xfrm>
          <a:off x="2771775" y="4638675"/>
          <a:ext cx="4392613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9" imgW="1663700" imgH="304800" progId="Equation.3">
                  <p:embed/>
                </p:oleObj>
              </mc:Choice>
              <mc:Fallback>
                <p:oleObj name="" r:id="rId9" imgW="1663700" imgH="304800" progId="Equation.3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10">
                        <a:clrChange>
                          <a:clrFrom>
                            <a:srgbClr val="000000"/>
                          </a:clrFrom>
                          <a:clrTo>
                            <a:srgbClr val="1C1C1C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771775" y="4638675"/>
                        <a:ext cx="4392613" cy="7667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1" name="Text Box 9"/>
          <p:cNvSpPr txBox="1"/>
          <p:nvPr/>
        </p:nvSpPr>
        <p:spPr>
          <a:xfrm>
            <a:off x="1258888" y="692150"/>
            <a:ext cx="5781675" cy="682625"/>
          </a:xfrm>
          <a:prstGeom prst="rect">
            <a:avLst/>
          </a:prstGeom>
          <a:noFill/>
          <a:ln w="41275" cap="flat" cmpd="sng">
            <a:solidFill>
              <a:srgbClr val="FF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eaLnBrk="1" fontAlgn="ctr" hangingPunct="1">
              <a:spcBef>
                <a:spcPct val="50000"/>
              </a:spcBef>
            </a:pPr>
            <a:r>
              <a:rPr lang="zh-CN" altLang="en-US" sz="3600" b="1" i="1" dirty="0">
                <a:solidFill>
                  <a:schemeClr val="hlink"/>
                </a:solidFill>
                <a:latin typeface="Arial" panose="020B0604020202020204" pitchFamily="34" charset="0"/>
                <a:ea typeface="方正舒体" pitchFamily="2" charset="-122"/>
              </a:rPr>
              <a:t>赛一赛</a:t>
            </a:r>
            <a:r>
              <a:rPr lang="zh-CN" altLang="en-US" sz="3600" b="1" i="1" dirty="0">
                <a:solidFill>
                  <a:schemeClr val="tx2"/>
                </a:solidFill>
                <a:latin typeface="Arial" panose="020B0604020202020204" pitchFamily="34" charset="0"/>
                <a:ea typeface="方正舒体" pitchFamily="2" charset="-122"/>
              </a:rPr>
              <a:t>：</a:t>
            </a:r>
            <a:r>
              <a:rPr lang="zh-CN" altLang="en-US" sz="3600" b="1" dirty="0">
                <a:latin typeface="宋体" panose="02010600030101010101" pitchFamily="2" charset="-122"/>
              </a:rPr>
              <a:t>计算以下各题：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sp>
        <p:nvSpPr>
          <p:cNvPr id="11272" name="WordArt 10"/>
          <p:cNvSpPr>
            <a:spLocks noTextEdit="1"/>
          </p:cNvSpPr>
          <p:nvPr/>
        </p:nvSpPr>
        <p:spPr>
          <a:xfrm>
            <a:off x="250825" y="0"/>
            <a:ext cx="201612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19050" cap="flat" cmpd="sng">
                  <a:solidFill>
                    <a:srgbClr val="99CCFF"/>
                  </a:solidFill>
                  <a:prstDash val="solid"/>
                  <a:miter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检测题二</a:t>
            </a:r>
            <a:endParaRPr lang="zh-CN" altLang="en-US" sz="3600">
              <a:ln w="19050" cap="flat" cmpd="sng">
                <a:solidFill>
                  <a:srgbClr val="99CCFF"/>
                </a:solidFill>
                <a:prstDash val="solid"/>
                <a:miter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0971" name="Rectangle 11"/>
          <p:cNvSpPr>
            <a:spLocks noChangeArrowheads="1"/>
          </p:cNvSpPr>
          <p:nvPr/>
        </p:nvSpPr>
        <p:spPr bwMode="auto">
          <a:xfrm>
            <a:off x="1908175" y="1628775"/>
            <a:ext cx="9096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1" lang="en-US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①</a:t>
            </a:r>
            <a:r>
              <a:rPr kumimoji="1" lang="en-US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1" lang="en-US" altLang="zh-CN" sz="3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72" name="Rectangle 12"/>
          <p:cNvSpPr>
            <a:spLocks noChangeArrowheads="1"/>
          </p:cNvSpPr>
          <p:nvPr/>
        </p:nvSpPr>
        <p:spPr bwMode="auto">
          <a:xfrm>
            <a:off x="2051050" y="2347913"/>
            <a:ext cx="6429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②</a:t>
            </a:r>
            <a:endParaRPr kumimoji="1" lang="en-US" altLang="zh-CN" sz="3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73" name="Rectangle 13"/>
          <p:cNvSpPr>
            <a:spLocks noChangeArrowheads="1"/>
          </p:cNvSpPr>
          <p:nvPr/>
        </p:nvSpPr>
        <p:spPr bwMode="auto">
          <a:xfrm>
            <a:off x="2051050" y="3068638"/>
            <a:ext cx="6429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③</a:t>
            </a:r>
            <a:endParaRPr kumimoji="1" lang="en-US" altLang="zh-CN" sz="3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74" name="Rectangle 14"/>
          <p:cNvSpPr>
            <a:spLocks noChangeArrowheads="1"/>
          </p:cNvSpPr>
          <p:nvPr/>
        </p:nvSpPr>
        <p:spPr bwMode="auto">
          <a:xfrm>
            <a:off x="2051050" y="3860800"/>
            <a:ext cx="6429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④</a:t>
            </a:r>
            <a:endParaRPr kumimoji="1" lang="en-US" altLang="zh-CN" sz="3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75" name="Rectangle 15"/>
          <p:cNvSpPr>
            <a:spLocks noChangeArrowheads="1"/>
          </p:cNvSpPr>
          <p:nvPr/>
        </p:nvSpPr>
        <p:spPr bwMode="auto">
          <a:xfrm>
            <a:off x="2051050" y="4724400"/>
            <a:ext cx="6429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⑤</a:t>
            </a:r>
            <a:endParaRPr kumimoji="1" lang="en-US" altLang="zh-CN" sz="3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0</TotalTime>
  <Words>788</Words>
  <Application>WPS 演示</Application>
  <PresentationFormat>全屏显示(4:3)</PresentationFormat>
  <Paragraphs>157</Paragraphs>
  <Slides>13</Slides>
  <Notes>0</Notes>
  <HiddenSlides>0</HiddenSlides>
  <MMClips>1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18</vt:i4>
      </vt:variant>
      <vt:variant>
        <vt:lpstr>幻灯片标题</vt:lpstr>
      </vt:variant>
      <vt:variant>
        <vt:i4>13</vt:i4>
      </vt:variant>
    </vt:vector>
  </HeadingPairs>
  <TitlesOfParts>
    <vt:vector size="48" baseType="lpstr">
      <vt:lpstr>Arial</vt:lpstr>
      <vt:lpstr>宋体</vt:lpstr>
      <vt:lpstr>Wingdings</vt:lpstr>
      <vt:lpstr>Tahoma</vt:lpstr>
      <vt:lpstr>Times New Roman</vt:lpstr>
      <vt:lpstr>黑体</vt:lpstr>
      <vt:lpstr>隶书</vt:lpstr>
      <vt:lpstr>楷体_GB2312</vt:lpstr>
      <vt:lpstr>Arial Black</vt:lpstr>
      <vt:lpstr>Comic Sans MS</vt:lpstr>
      <vt:lpstr>Symbol</vt:lpstr>
      <vt:lpstr>方正舒体</vt:lpstr>
      <vt:lpstr>微软雅黑</vt:lpstr>
      <vt:lpstr>Arial Unicode MS</vt:lpstr>
      <vt:lpstr>Calibri</vt:lpstr>
      <vt:lpstr>新宋体</vt:lpstr>
      <vt:lpstr>Blends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Equation.DSMT4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当堂清</vt:lpstr>
      <vt:lpstr>PowerPoint 演示文稿</vt:lpstr>
    </vt:vector>
  </TitlesOfParts>
  <Company>泰安东岳中学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第一章第四节 幂的乘方与积的乘方</dc:title>
  <dc:creator/>
  <cp:lastModifiedBy>Administrator</cp:lastModifiedBy>
  <cp:revision>44</cp:revision>
  <dcterms:created xsi:type="dcterms:W3CDTF">2003-02-24T00:50:00Z</dcterms:created>
  <dcterms:modified xsi:type="dcterms:W3CDTF">2017-11-28T07:10:48Z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